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1"/>
  </p:notesMasterIdLst>
  <p:sldIdLst>
    <p:sldId id="256" r:id="rId3"/>
    <p:sldId id="257" r:id="rId4"/>
    <p:sldId id="285" r:id="rId5"/>
    <p:sldId id="316" r:id="rId6"/>
    <p:sldId id="301" r:id="rId7"/>
    <p:sldId id="310" r:id="rId8"/>
    <p:sldId id="308" r:id="rId9"/>
    <p:sldId id="305" r:id="rId10"/>
    <p:sldId id="302" r:id="rId11"/>
    <p:sldId id="291" r:id="rId12"/>
    <p:sldId id="309" r:id="rId13"/>
    <p:sldId id="312" r:id="rId14"/>
    <p:sldId id="300" r:id="rId15"/>
    <p:sldId id="318" r:id="rId16"/>
    <p:sldId id="297" r:id="rId17"/>
    <p:sldId id="317" r:id="rId18"/>
    <p:sldId id="313" r:id="rId19"/>
    <p:sldId id="31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Molly J [CFSPH]" initials="LMJ[" lastIdx="3" clrIdx="0">
    <p:extLst>
      <p:ext uri="{19B8F6BF-5375-455C-9EA6-DF929625EA0E}">
        <p15:presenceInfo xmlns:p15="http://schemas.microsoft.com/office/powerpoint/2012/main" userId="S-1-5-21-1659004503-1450960922-1606980848-238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487" autoAdjust="0"/>
  </p:normalViewPr>
  <p:slideViewPr>
    <p:cSldViewPr>
      <p:cViewPr varScale="1">
        <p:scale>
          <a:sx n="50" d="100"/>
          <a:sy n="50" d="100"/>
        </p:scale>
        <p:origin x="1668" y="3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44363D-54C3-43A8-BF0B-00D128369E8C}" type="datetimeFigureOut">
              <a:rPr lang="en-US" smtClean="0"/>
              <a:t>10/15/2018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509E53-18C8-4A0C-9E11-3F73E37B5FE6}" type="slidenum">
              <a:rPr lang="en-US" smtClean="0"/>
              <a:t>‹#›</a:t>
            </a:fld>
            <a:endParaRPr lang="en-US"/>
          </a:p>
        </p:txBody>
      </p:sp>
    </p:spTree>
    <p:extLst>
      <p:ext uri="{BB962C8B-B14F-4D97-AF65-F5344CB8AC3E}">
        <p14:creationId xmlns:p14="http://schemas.microsoft.com/office/powerpoint/2010/main" val="109821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October 2018</a:t>
            </a:r>
          </a:p>
          <a:p>
            <a:r>
              <a:rPr lang="en-US" dirty="0" smtClean="0"/>
              <a:t>Everyone entering the poultry operation plays an essential role in protecting the health of the poultry on a poultry site. By following specific biosecurity steps, employees can minimize the risk of bringing avian influenza or other diseases to the site. One of the most</a:t>
            </a:r>
            <a:r>
              <a:rPr lang="en-US" baseline="0" dirty="0" smtClean="0"/>
              <a:t> important biosecurity concepts for you to understand is called the Perimeter Buffer Area.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a:t>
            </a:fld>
            <a:endParaRPr lang="en-US"/>
          </a:p>
        </p:txBody>
      </p:sp>
    </p:spTree>
    <p:extLst>
      <p:ext uri="{BB962C8B-B14F-4D97-AF65-F5344CB8AC3E}">
        <p14:creationId xmlns:p14="http://schemas.microsoft.com/office/powerpoint/2010/main" val="77744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dirty="0" smtClean="0"/>
              <a:t>Sometimes, it</a:t>
            </a:r>
            <a:r>
              <a:rPr lang="en-US" baseline="0" dirty="0" smtClean="0"/>
              <a:t> may not be clear whether you should enter the PBA in your vehicle or not, or whether or not your vehicle can be cleaned and disinfected. For example, you may wonder </a:t>
            </a:r>
            <a:r>
              <a:rPr lang="en-US" b="1" baseline="0" dirty="0" smtClean="0"/>
              <a:t>[CLICK] </a:t>
            </a:r>
            <a:r>
              <a:rPr lang="en-US" baseline="0" dirty="0" smtClean="0"/>
              <a:t>if your vehicle was already cleaned and disinfected– using chemical disinfectants or heat– before arrival at the site, if it needs to be </a:t>
            </a:r>
            <a:r>
              <a:rPr lang="en-US" baseline="0" dirty="0" err="1" smtClean="0"/>
              <a:t>C&amp;Ded</a:t>
            </a:r>
            <a:r>
              <a:rPr lang="en-US" baseline="0" dirty="0" smtClean="0"/>
              <a:t> again. Other things may make driving through a cleaning and disinfection station difficult or impossible, for example </a:t>
            </a:r>
            <a:r>
              <a:rPr lang="en-US" b="1" baseline="0" dirty="0" smtClean="0"/>
              <a:t>[CLICK] </a:t>
            </a:r>
            <a:r>
              <a:rPr lang="en-US" baseline="0" dirty="0" smtClean="0"/>
              <a:t>having an open truck with live birds, or </a:t>
            </a:r>
            <a:r>
              <a:rPr lang="en-US" b="1" baseline="0" dirty="0" smtClean="0"/>
              <a:t>[CLICK] </a:t>
            </a:r>
            <a:r>
              <a:rPr lang="en-US" baseline="0" dirty="0" smtClean="0"/>
              <a:t>arriving during inclement weather such as freezing temperatures or rain. In yet other cases, you may question whether equipment should enter the site at all, </a:t>
            </a:r>
            <a:r>
              <a:rPr lang="en-US" b="1" baseline="0" dirty="0" smtClean="0"/>
              <a:t>[CLICK] </a:t>
            </a:r>
            <a:r>
              <a:rPr lang="en-US" baseline="0" dirty="0" smtClean="0"/>
              <a:t>for example, a piece of equipment that is shared with another poultry site. Because each site is different, the procedures that you need to follow in each of these situations, and </a:t>
            </a:r>
            <a:r>
              <a:rPr lang="en-US" b="1" baseline="0" dirty="0" smtClean="0"/>
              <a:t>[CLICK] </a:t>
            </a:r>
            <a:r>
              <a:rPr lang="en-US" baseline="0" dirty="0" smtClean="0"/>
              <a:t>others that you may encounter, will </a:t>
            </a:r>
            <a:r>
              <a:rPr lang="en-US" b="1" baseline="0" dirty="0" smtClean="0"/>
              <a:t>[CLICK] </a:t>
            </a:r>
            <a:r>
              <a:rPr lang="en-US" baseline="0" dirty="0" smtClean="0"/>
              <a:t>depend on the site’s biosecurity plan, and the direction of the Biosecurity Coordinator.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baseline="0" dirty="0" smtClean="0"/>
              <a:t>Remember, if you are entering the site within a vehicle, you may still need to sign an entry logbook.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10</a:t>
            </a:fld>
            <a:endParaRPr lang="en-US"/>
          </a:p>
        </p:txBody>
      </p:sp>
    </p:spTree>
    <p:extLst>
      <p:ext uri="{BB962C8B-B14F-4D97-AF65-F5344CB8AC3E}">
        <p14:creationId xmlns:p14="http://schemas.microsoft.com/office/powerpoint/2010/main" val="342956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After</a:t>
            </a:r>
            <a:r>
              <a:rPr lang="en-US" baseline="0" dirty="0" smtClean="0"/>
              <a:t> parking in the designated area, </a:t>
            </a:r>
            <a:r>
              <a:rPr lang="en-US" b="1" baseline="0" dirty="0" smtClean="0"/>
              <a:t>[CLICK] </a:t>
            </a:r>
            <a:r>
              <a:rPr lang="en-US" baseline="0" dirty="0" smtClean="0"/>
              <a:t>walk directly to the PBA Access Point for people entry. </a:t>
            </a:r>
            <a:r>
              <a:rPr lang="en-US" b="1" baseline="0" dirty="0" smtClean="0"/>
              <a:t>[CLICK] </a:t>
            </a:r>
            <a:r>
              <a:rPr lang="en-US" baseline="0" dirty="0" smtClean="0"/>
              <a:t>Avoid walking through areas where potentially contaminated vehicles have driven, and don’t walk through puddles on the site, since these puddles may contain droppings from wild birds or waterfowl that might be carrying avian influenza virus. </a:t>
            </a:r>
            <a:r>
              <a:rPr lang="en-US" b="1" baseline="0" dirty="0" smtClean="0"/>
              <a:t>[CLICK] </a:t>
            </a:r>
            <a:r>
              <a:rPr lang="en-US" baseline="0" dirty="0" smtClean="0"/>
              <a:t>Once you arrive at the PBA Access Point, follow the biosecurity steps required. These steps will vary by site but may include changing into site-dedicated rubber boots or putting on disposable boots, and washing your hands, applying hand sanitizer, or wearing gloves. </a:t>
            </a:r>
            <a:r>
              <a:rPr lang="en-US" b="1" baseline="0" dirty="0" smtClean="0"/>
              <a:t>[CLICK] </a:t>
            </a:r>
            <a:r>
              <a:rPr lang="en-US" baseline="0" dirty="0" smtClean="0"/>
              <a:t>Your procedures may also vary depending on if you </a:t>
            </a:r>
            <a:r>
              <a:rPr lang="en-US" b="1" baseline="0" dirty="0" smtClean="0"/>
              <a:t>[CLICK] </a:t>
            </a:r>
            <a:r>
              <a:rPr lang="en-US" baseline="0" dirty="0" smtClean="0"/>
              <a:t>are a site-dedicated employee, </a:t>
            </a:r>
            <a:r>
              <a:rPr lang="en-US" b="1" baseline="0" dirty="0" smtClean="0"/>
              <a:t>[CLICK] </a:t>
            </a:r>
            <a:r>
              <a:rPr lang="en-US" baseline="0" dirty="0" smtClean="0"/>
              <a:t>if you are non-farm personnel, or </a:t>
            </a:r>
            <a:r>
              <a:rPr lang="en-US" b="1" baseline="0" dirty="0" smtClean="0"/>
              <a:t>[CLICK] </a:t>
            </a:r>
            <a:r>
              <a:rPr lang="en-US" baseline="0" dirty="0" smtClean="0"/>
              <a:t>if you have had recent contact with poultry. If you have crossed the PBA in a vehicle and then will be getting out of the vehicle once within the PBA, </a:t>
            </a:r>
            <a:r>
              <a:rPr lang="en-US" b="1" baseline="0" dirty="0" smtClean="0"/>
              <a:t>[CLICK] </a:t>
            </a:r>
            <a:r>
              <a:rPr lang="en-US" baseline="0" dirty="0" smtClean="0"/>
              <a:t>these biosecurity steps should be performed while you are exiting the vehicle, like shown in this photo, to avoid bringing contamination onto the poultry site.</a:t>
            </a:r>
            <a:endParaRPr lang="en-US" dirty="0" smtClean="0"/>
          </a:p>
        </p:txBody>
      </p:sp>
      <p:sp>
        <p:nvSpPr>
          <p:cNvPr id="4" name="Slide Number Placeholder 3"/>
          <p:cNvSpPr>
            <a:spLocks noGrp="1"/>
          </p:cNvSpPr>
          <p:nvPr>
            <p:ph type="sldNum" sz="quarter" idx="10"/>
          </p:nvPr>
        </p:nvSpPr>
        <p:spPr/>
        <p:txBody>
          <a:bodyPr/>
          <a:lstStyle/>
          <a:p>
            <a:fld id="{22509E53-18C8-4A0C-9E11-3F73E37B5FE6}" type="slidenum">
              <a:rPr lang="en-US" smtClean="0"/>
              <a:t>11</a:t>
            </a:fld>
            <a:endParaRPr lang="en-US"/>
          </a:p>
        </p:txBody>
      </p:sp>
    </p:spTree>
    <p:extLst>
      <p:ext uri="{BB962C8B-B14F-4D97-AF65-F5344CB8AC3E}">
        <p14:creationId xmlns:p14="http://schemas.microsoft.com/office/powerpoint/2010/main" val="73557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Equipment used on poultry production sites can serve as a means for disease spread. </a:t>
            </a:r>
            <a:r>
              <a:rPr lang="en-US" sz="1200" kern="1200" dirty="0" smtClean="0">
                <a:solidFill>
                  <a:schemeClr val="tx1"/>
                </a:solidFill>
                <a:effectLst/>
                <a:latin typeface="+mn-lt"/>
                <a:ea typeface="+mn-ea"/>
                <a:cs typeface="+mn-cs"/>
              </a:rPr>
              <a:t>If you are entering the PBA within a vehicle,</a:t>
            </a:r>
            <a:r>
              <a:rPr lang="en-US" b="1" baseline="0" dirty="0" smtClean="0"/>
              <a:t> [CLICK] </a:t>
            </a:r>
            <a:r>
              <a:rPr lang="en-US" sz="1200" kern="1200" dirty="0" smtClean="0">
                <a:solidFill>
                  <a:schemeClr val="tx1"/>
                </a:solidFill>
                <a:effectLst/>
                <a:latin typeface="+mn-lt"/>
                <a:ea typeface="+mn-ea"/>
                <a:cs typeface="+mn-cs"/>
              </a:rPr>
              <a:t> you</a:t>
            </a:r>
            <a:r>
              <a:rPr lang="en-US" sz="1200" kern="1200" baseline="0" dirty="0" smtClean="0">
                <a:solidFill>
                  <a:schemeClr val="tx1"/>
                </a:solidFill>
                <a:effectLst/>
                <a:latin typeface="+mn-lt"/>
                <a:ea typeface="+mn-ea"/>
                <a:cs typeface="+mn-cs"/>
              </a:rPr>
              <a:t> must only do so through a PBA Access Point meant for vehicles and equipment. Here, </a:t>
            </a:r>
            <a:r>
              <a:rPr lang="en-US" b="1" baseline="0" dirty="0" smtClean="0"/>
              <a:t>[CLICK] </a:t>
            </a:r>
            <a:r>
              <a:rPr lang="en-US" sz="1200" kern="1200" baseline="0" dirty="0" smtClean="0">
                <a:solidFill>
                  <a:schemeClr val="tx1"/>
                </a:solidFill>
                <a:effectLst/>
                <a:latin typeface="+mn-lt"/>
                <a:ea typeface="+mn-ea"/>
                <a:cs typeface="+mn-cs"/>
              </a:rPr>
              <a:t>your vehicle will likely need to go through a cleaning and disinfection, or C&amp;D, station, to reduce the risk of disease being brought onto the site. </a:t>
            </a:r>
            <a:r>
              <a:rPr lang="en-US" b="1" baseline="0" dirty="0" smtClean="0"/>
              <a:t>[CLICK] </a:t>
            </a:r>
            <a:r>
              <a:rPr lang="en-US" sz="1200" kern="1200" dirty="0" smtClean="0">
                <a:solidFill>
                  <a:schemeClr val="tx1"/>
                </a:solidFill>
                <a:effectLst/>
                <a:latin typeface="+mn-lt"/>
                <a:ea typeface="+mn-ea"/>
                <a:cs typeface="+mn-cs"/>
              </a:rPr>
              <a:t>You should be able to determine where the C&amp;D station is by looking at the site’s biosecurity plan, which may include a map, or by asking the Biosecurity Coordinator. </a:t>
            </a:r>
            <a:r>
              <a:rPr lang="en-US" b="1" baseline="0" dirty="0" smtClean="0"/>
              <a:t>[CLICK] </a:t>
            </a:r>
            <a:r>
              <a:rPr lang="en-US" sz="1200" kern="1200" baseline="0" dirty="0" smtClean="0">
                <a:solidFill>
                  <a:schemeClr val="tx1"/>
                </a:solidFill>
                <a:effectLst/>
                <a:latin typeface="+mn-lt"/>
                <a:ea typeface="+mn-ea"/>
                <a:cs typeface="+mn-cs"/>
              </a:rPr>
              <a:t>You should stay in your vehicle and let trained, site-dedicated individuals clean and disinfect your vehicle, because these people have been</a:t>
            </a:r>
            <a:r>
              <a:rPr lang="en-US" sz="1200" kern="1200" dirty="0" smtClean="0">
                <a:solidFill>
                  <a:schemeClr val="tx1"/>
                </a:solidFill>
                <a:effectLst/>
                <a:latin typeface="+mn-lt"/>
                <a:ea typeface="+mn-ea"/>
                <a:cs typeface="+mn-cs"/>
              </a:rPr>
              <a:t> trained</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operate the C&amp;D station, perform C&amp;D effectively, and control runoff, and should be wearing appropriate</a:t>
            </a:r>
            <a:r>
              <a:rPr lang="en-US" sz="1200" kern="1200" baseline="0" dirty="0" smtClean="0">
                <a:solidFill>
                  <a:schemeClr val="tx1"/>
                </a:solidFill>
                <a:effectLst/>
                <a:latin typeface="+mn-lt"/>
                <a:ea typeface="+mn-ea"/>
                <a:cs typeface="+mn-cs"/>
              </a:rPr>
              <a:t> personal protective equipment for the disinfectant used</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b="1" baseline="0" dirty="0" smtClean="0"/>
              <a:t>[CLICK] </a:t>
            </a:r>
            <a:r>
              <a:rPr lang="en-US" sz="1200" kern="1200" baseline="0" dirty="0" smtClean="0">
                <a:solidFill>
                  <a:schemeClr val="tx1"/>
                </a:solidFill>
                <a:effectLst/>
                <a:latin typeface="+mn-lt"/>
                <a:ea typeface="+mn-ea"/>
                <a:cs typeface="+mn-cs"/>
              </a:rPr>
              <a:t>While being C&amp;D, you </a:t>
            </a:r>
            <a:r>
              <a:rPr lang="en-US" sz="1200" kern="1200" dirty="0" smtClean="0">
                <a:solidFill>
                  <a:schemeClr val="tx1"/>
                </a:solidFill>
                <a:effectLst/>
                <a:latin typeface="+mn-lt"/>
                <a:ea typeface="+mn-ea"/>
                <a:cs typeface="+mn-cs"/>
              </a:rPr>
              <a:t>should keep the windows of your vehicles closed to prevent disinfectant from contacting</a:t>
            </a:r>
            <a:r>
              <a:rPr lang="en-US" sz="1200" kern="1200" baseline="0" dirty="0" smtClean="0">
                <a:solidFill>
                  <a:schemeClr val="tx1"/>
                </a:solidFill>
                <a:effectLst/>
                <a:latin typeface="+mn-lt"/>
                <a:ea typeface="+mn-ea"/>
                <a:cs typeface="+mn-cs"/>
              </a:rPr>
              <a:t> your skin or eyes, as well as to</a:t>
            </a:r>
            <a:r>
              <a:rPr lang="en-US" sz="1200" kern="1200" dirty="0" smtClean="0">
                <a:solidFill>
                  <a:schemeClr val="tx1"/>
                </a:solidFill>
                <a:effectLst/>
                <a:latin typeface="+mn-lt"/>
                <a:ea typeface="+mn-ea"/>
                <a:cs typeface="+mn-cs"/>
              </a:rPr>
              <a:t> avoid transporting insects onto or off of the poultry site. </a:t>
            </a:r>
          </a:p>
        </p:txBody>
      </p:sp>
      <p:sp>
        <p:nvSpPr>
          <p:cNvPr id="4" name="Slide Number Placeholder 3"/>
          <p:cNvSpPr>
            <a:spLocks noGrp="1"/>
          </p:cNvSpPr>
          <p:nvPr>
            <p:ph type="sldNum" sz="quarter" idx="10"/>
          </p:nvPr>
        </p:nvSpPr>
        <p:spPr/>
        <p:txBody>
          <a:bodyPr/>
          <a:lstStyle/>
          <a:p>
            <a:fld id="{22509E53-18C8-4A0C-9E11-3F73E37B5FE6}" type="slidenum">
              <a:rPr lang="en-US" smtClean="0"/>
              <a:t>12</a:t>
            </a:fld>
            <a:endParaRPr lang="en-US"/>
          </a:p>
        </p:txBody>
      </p:sp>
    </p:spTree>
    <p:extLst>
      <p:ext uri="{BB962C8B-B14F-4D97-AF65-F5344CB8AC3E}">
        <p14:creationId xmlns:p14="http://schemas.microsoft.com/office/powerpoint/2010/main" val="250911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 biosecurity </a:t>
            </a:r>
            <a:r>
              <a:rPr lang="en-US" dirty="0" smtClean="0"/>
              <a:t>during </a:t>
            </a:r>
            <a:r>
              <a:rPr lang="en-US" dirty="0"/>
              <a:t>movement </a:t>
            </a:r>
            <a:r>
              <a:rPr lang="en-US" dirty="0" smtClean="0"/>
              <a:t>of birds</a:t>
            </a:r>
            <a:r>
              <a:rPr lang="en-US" baseline="0" dirty="0" smtClean="0"/>
              <a:t> </a:t>
            </a:r>
            <a:r>
              <a:rPr lang="en-US" dirty="0" smtClean="0"/>
              <a:t>onto </a:t>
            </a:r>
            <a:r>
              <a:rPr lang="en-US" dirty="0"/>
              <a:t>and off of the operation is critical. </a:t>
            </a:r>
            <a:r>
              <a:rPr lang="en-US" dirty="0" smtClean="0"/>
              <a:t>Any</a:t>
            </a:r>
            <a:r>
              <a:rPr lang="en-US" baseline="0" dirty="0" smtClean="0"/>
              <a:t> poultry that come onto the site </a:t>
            </a:r>
            <a:r>
              <a:rPr lang="en-US" b="1" baseline="0" dirty="0" smtClean="0"/>
              <a:t>[CLICK] </a:t>
            </a:r>
            <a:r>
              <a:rPr lang="en-US" baseline="0" dirty="0" smtClean="0"/>
              <a:t>should meet all of the conditions that your operation, as the operation receiving the birds, requires. For example, this might include </a:t>
            </a:r>
            <a:r>
              <a:rPr lang="en-US" b="1" baseline="0" dirty="0" smtClean="0"/>
              <a:t>[CLICK] </a:t>
            </a:r>
            <a:r>
              <a:rPr lang="en-US" baseline="0" dirty="0" smtClean="0"/>
              <a:t>verifying that the source site follows certain biosecurity practices, </a:t>
            </a:r>
            <a:r>
              <a:rPr lang="en-US" b="1" baseline="0" dirty="0" smtClean="0"/>
              <a:t>[CLICK] </a:t>
            </a:r>
            <a:r>
              <a:rPr lang="en-US" baseline="0" dirty="0" smtClean="0"/>
              <a:t>confirming that the site is in compliance with NPIP guidelines, which might include negative test results for influenza virus, or </a:t>
            </a:r>
            <a:r>
              <a:rPr lang="en-US" b="1" baseline="0" dirty="0" smtClean="0"/>
              <a:t>[CLICK] </a:t>
            </a:r>
            <a:r>
              <a:rPr lang="en-US" baseline="0" dirty="0" smtClean="0"/>
              <a:t>ensuring that the vehicle in which the birds arrive was effectively cleaned and disinfected before being loaded with that group of birds. </a:t>
            </a:r>
            <a:r>
              <a:rPr lang="en-US" b="1" baseline="0" dirty="0" smtClean="0"/>
              <a:t>[CLICK] </a:t>
            </a:r>
            <a:r>
              <a:rPr lang="en-US" dirty="0" smtClean="0"/>
              <a:t>Sometimes,</a:t>
            </a:r>
            <a:r>
              <a:rPr lang="en-US" baseline="0" dirty="0" smtClean="0"/>
              <a:t> during periods of heightened risk, such as during an avian influenza outbreak, there may be additional things that need to be verified before poultry should be allowed onto the operation. </a:t>
            </a:r>
            <a:r>
              <a:rPr lang="en-US" dirty="0" smtClean="0"/>
              <a:t>Be </a:t>
            </a:r>
            <a:r>
              <a:rPr lang="en-US" dirty="0"/>
              <a:t>sure to check with the biosecurity </a:t>
            </a:r>
            <a:r>
              <a:rPr lang="en-US" dirty="0" smtClean="0"/>
              <a:t>coordinator, to </a:t>
            </a:r>
            <a:r>
              <a:rPr lang="en-US" dirty="0"/>
              <a:t>make sure </a:t>
            </a:r>
            <a:r>
              <a:rPr lang="en-US" dirty="0" smtClean="0"/>
              <a:t>that you are clear on the type of poultry </a:t>
            </a:r>
            <a:r>
              <a:rPr lang="en-US" dirty="0"/>
              <a:t>movements </a:t>
            </a:r>
            <a:r>
              <a:rPr lang="en-US" dirty="0" smtClean="0"/>
              <a:t>that are allowed.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C099BCB-0BFB-4237-87CF-0078456A4C8A}" type="slidenum">
              <a:rPr lang="en-US" smtClean="0"/>
              <a:t>13</a:t>
            </a:fld>
            <a:endParaRPr lang="en-US"/>
          </a:p>
        </p:txBody>
      </p:sp>
    </p:spTree>
    <p:extLst>
      <p:ext uri="{BB962C8B-B14F-4D97-AF65-F5344CB8AC3E}">
        <p14:creationId xmlns:p14="http://schemas.microsoft.com/office/powerpoint/2010/main" val="3002225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Poultry loading and unloading </a:t>
            </a:r>
            <a:r>
              <a:rPr lang="en-US" b="1" baseline="0" dirty="0" smtClean="0"/>
              <a:t>[CLICK] </a:t>
            </a:r>
            <a:r>
              <a:rPr lang="en-US" baseline="0" dirty="0" smtClean="0"/>
              <a:t>should be done through a PBA Access Point meant for that purpose. </a:t>
            </a:r>
            <a:r>
              <a:rPr lang="en-US" b="1" baseline="0" dirty="0" smtClean="0"/>
              <a:t>[CLICK] </a:t>
            </a:r>
            <a:r>
              <a:rPr lang="en-US" baseline="0" dirty="0" smtClean="0"/>
              <a:t>Vehicles involved in poultry loading or unloading should be C&amp;D when entering the PBA, unless they are carrying live birds. All personnel transferring birds into the PBA should follow the biosecure entry procedure required for their job duties. </a:t>
            </a:r>
            <a:r>
              <a:rPr lang="en-US" b="1" baseline="0" dirty="0" smtClean="0"/>
              <a:t>[CLICK] </a:t>
            </a:r>
            <a:r>
              <a:rPr lang="en-US" baseline="0" dirty="0" smtClean="0"/>
              <a:t>When moving poultry, you should maintain directional flow of birds, and people or birds which have exited the PBA should not go back into it without first following the biosecurity steps required for entry into the PBA. Sometimes, help from an extra person may be needed to make sure all biosecurity steps are followed. All movements of birds, cages, dollies, and other containers should also only occur through designated PBA access points.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baseline="0" dirty="0" smtClean="0"/>
              <a:t>Sometimes, poultry movement may require special procedures that are different from how things normally enter the PBA. This might include things like using a staging vehicle to transfer poultry over the biosecurity lines on the site, or even temporarily modifying where the PBA is during loading or unloading. It is a good idea to check with the biosecurity coordinator, and section on replacement poultry in the site’s biosecurity plan, before loading or unloading birds onto or off of the site. </a:t>
            </a:r>
            <a:endParaRPr lang="en-US" dirty="0" smtClean="0"/>
          </a:p>
        </p:txBody>
      </p:sp>
      <p:sp>
        <p:nvSpPr>
          <p:cNvPr id="4" name="Slide Number Placeholder 3"/>
          <p:cNvSpPr>
            <a:spLocks noGrp="1"/>
          </p:cNvSpPr>
          <p:nvPr>
            <p:ph type="sldNum" sz="quarter" idx="10"/>
          </p:nvPr>
        </p:nvSpPr>
        <p:spPr/>
        <p:txBody>
          <a:bodyPr/>
          <a:lstStyle/>
          <a:p>
            <a:fld id="{22509E53-18C8-4A0C-9E11-3F73E37B5FE6}" type="slidenum">
              <a:rPr lang="en-US" smtClean="0"/>
              <a:t>14</a:t>
            </a:fld>
            <a:endParaRPr lang="en-US"/>
          </a:p>
        </p:txBody>
      </p:sp>
    </p:spTree>
    <p:extLst>
      <p:ext uri="{BB962C8B-B14F-4D97-AF65-F5344CB8AC3E}">
        <p14:creationId xmlns:p14="http://schemas.microsoft.com/office/powerpoint/2010/main" val="2497633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a:t>
            </a:r>
            <a:r>
              <a:rPr lang="en-US" baseline="0" dirty="0" smtClean="0"/>
              <a:t> also important to </a:t>
            </a:r>
            <a:r>
              <a:rPr lang="en-US" dirty="0" smtClean="0"/>
              <a:t>prevent </a:t>
            </a:r>
            <a:r>
              <a:rPr lang="en-US" dirty="0"/>
              <a:t>visible contamination on clothing, footwear, and exposed skin from leaving the operation and being transferred to other locations with susceptible </a:t>
            </a:r>
            <a:r>
              <a:rPr lang="en-US" dirty="0" smtClean="0"/>
              <a:t>poultry.</a:t>
            </a:r>
            <a:r>
              <a:rPr lang="en-US" baseline="0" dirty="0" smtClean="0"/>
              <a:t> In most cases, the Biosecure Entry Procedure is followed in reverse when leaving the PBA. This usually involves </a:t>
            </a:r>
            <a:r>
              <a:rPr lang="en-US" b="1" baseline="0" dirty="0" smtClean="0"/>
              <a:t>[CLICK] </a:t>
            </a:r>
            <a:r>
              <a:rPr lang="en-US" baseline="0" dirty="0" smtClean="0"/>
              <a:t>removing any site-dedicated or disposable clothing or footwear, </a:t>
            </a:r>
            <a:r>
              <a:rPr lang="en-US" b="1" baseline="0" dirty="0" smtClean="0"/>
              <a:t>[CLICK] </a:t>
            </a:r>
            <a:r>
              <a:rPr lang="en-US" baseline="0" dirty="0" smtClean="0"/>
              <a:t>cleaning and disinfecting footwear that is leaving the site, and washing your hands. Additional steps may also be required. </a:t>
            </a:r>
            <a:r>
              <a:rPr lang="en-US" b="1" baseline="0" dirty="0" smtClean="0"/>
              <a:t>[CLICK] </a:t>
            </a:r>
            <a:r>
              <a:rPr lang="en-US" dirty="0" smtClean="0"/>
              <a:t>Any </a:t>
            </a:r>
            <a:r>
              <a:rPr lang="en-US" dirty="0"/>
              <a:t>soiled clothing can be left on the operation to be laundered or disposed of. If you need to bring it with you, store it in a garbage bag or tote until it can be laundered.</a:t>
            </a:r>
          </a:p>
        </p:txBody>
      </p:sp>
      <p:sp>
        <p:nvSpPr>
          <p:cNvPr id="4" name="Slide Number Placeholder 3"/>
          <p:cNvSpPr>
            <a:spLocks noGrp="1"/>
          </p:cNvSpPr>
          <p:nvPr>
            <p:ph type="sldNum" sz="quarter" idx="10"/>
          </p:nvPr>
        </p:nvSpPr>
        <p:spPr/>
        <p:txBody>
          <a:bodyPr/>
          <a:lstStyle/>
          <a:p>
            <a:fld id="{CC099BCB-0BFB-4237-87CF-0078456A4C8A}" type="slidenum">
              <a:rPr lang="en-US" smtClean="0"/>
              <a:t>15</a:t>
            </a:fld>
            <a:endParaRPr lang="en-US"/>
          </a:p>
        </p:txBody>
      </p:sp>
    </p:spTree>
    <p:extLst>
      <p:ext uri="{BB962C8B-B14F-4D97-AF65-F5344CB8AC3E}">
        <p14:creationId xmlns:p14="http://schemas.microsoft.com/office/powerpoint/2010/main" val="3153830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Like when people perform</a:t>
            </a:r>
            <a:r>
              <a:rPr lang="en-US" baseline="0" dirty="0" smtClean="0"/>
              <a:t> a biosecure exit procedure, it is a good practice to maintain biosecurity when other items leave the Perimeter Buffer Area. Two examples of product leaving the PBA are </a:t>
            </a:r>
            <a:r>
              <a:rPr lang="en-US" b="1" baseline="0" dirty="0" smtClean="0"/>
              <a:t>[CLICK] </a:t>
            </a:r>
            <a:r>
              <a:rPr lang="en-US" baseline="0" dirty="0" smtClean="0"/>
              <a:t>mortalities, and </a:t>
            </a:r>
            <a:r>
              <a:rPr lang="en-US" b="1" baseline="0" dirty="0" smtClean="0"/>
              <a:t>[CLICK] </a:t>
            </a:r>
            <a:r>
              <a:rPr lang="en-US" baseline="0" dirty="0" smtClean="0"/>
              <a:t>manure or litter.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baseline="0" dirty="0" smtClean="0"/>
              <a:t>Mortalities are sometimes collected for a period of time within the PBA, for example in a closed, leak-proof container, and then removed from the operation at a later time. Ideally, this will be at the edge of the PBA, so that dead birds can be deposited into it by people within the PBA, and removed by people who are outside of the PBA. Likewise, the truck or other equipment that collects and transports the dead birds should remain outside of the PBA. If you are involved in mortality management or disposal, and </a:t>
            </a:r>
            <a:r>
              <a:rPr lang="en-US" b="1" baseline="0" dirty="0" smtClean="0"/>
              <a:t>[CLICK] </a:t>
            </a:r>
            <a:r>
              <a:rPr lang="en-US" baseline="0" dirty="0" smtClean="0"/>
              <a:t>notice that there seems to be an unexpected increase in sick or dying birds, remember that it is important to tell someone, in case it is an undetected disease outbreak.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Similar biosecurity precautions should be taken for poultry manure and litter that is leaving the site. </a:t>
            </a:r>
            <a:r>
              <a:rPr lang="en-US" b="1" baseline="0" dirty="0" smtClean="0"/>
              <a:t>[CLICK] </a:t>
            </a:r>
            <a:r>
              <a:rPr lang="en-US" baseline="0" dirty="0" smtClean="0"/>
              <a:t>For some procedures, there may be Standard Operating Procedures, or SOPs, that you can follow. Like for poultry movement, movement of litter and manure </a:t>
            </a:r>
            <a:r>
              <a:rPr lang="en-US" b="1" baseline="0" dirty="0" smtClean="0"/>
              <a:t>[CLICK] </a:t>
            </a:r>
            <a:r>
              <a:rPr lang="en-US" baseline="0" dirty="0" smtClean="0"/>
              <a:t>may require special procedures that are different from how things normally enter the PBA, potentially including a modified PBA.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dirty="0" smtClean="0"/>
              <a:t>If</a:t>
            </a:r>
            <a:r>
              <a:rPr lang="en-US" baseline="0" dirty="0" smtClean="0"/>
              <a:t> a site-dedicated piece of equipment leaves the PBA, it should only re-enter after following a biosecure entry procedure at a designated PBA access point. </a:t>
            </a:r>
            <a:endParaRPr lang="en-US" dirty="0" smtClean="0"/>
          </a:p>
          <a:p>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16</a:t>
            </a:fld>
            <a:endParaRPr lang="en-US"/>
          </a:p>
        </p:txBody>
      </p:sp>
    </p:spTree>
    <p:extLst>
      <p:ext uri="{BB962C8B-B14F-4D97-AF65-F5344CB8AC3E}">
        <p14:creationId xmlns:p14="http://schemas.microsoft.com/office/powerpoint/2010/main" val="312542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a:t>
            </a:r>
            <a:r>
              <a:rPr lang="en-US" baseline="0" dirty="0"/>
              <a:t>! You, someone who will be working on the poultry operation, have </a:t>
            </a:r>
            <a:r>
              <a:rPr lang="en-US" b="1" baseline="0" dirty="0" smtClean="0"/>
              <a:t>[CLICK] </a:t>
            </a:r>
            <a:r>
              <a:rPr lang="en-US" baseline="0" dirty="0" smtClean="0"/>
              <a:t>completed </a:t>
            </a:r>
            <a:r>
              <a:rPr lang="en-US" baseline="0" dirty="0"/>
              <a:t>the lesson on </a:t>
            </a:r>
            <a:r>
              <a:rPr lang="en-US" baseline="0" dirty="0" smtClean="0"/>
              <a:t>“Understanding the Perimeter Buffer Area”. If you have not already, watching the training video </a:t>
            </a:r>
            <a:r>
              <a:rPr lang="en-US" baseline="0" smtClean="0"/>
              <a:t>on </a:t>
            </a:r>
            <a:r>
              <a:rPr lang="en-US" b="1" baseline="0" smtClean="0"/>
              <a:t>[CLICK] </a:t>
            </a:r>
            <a:r>
              <a:rPr lang="en-US" baseline="0" smtClean="0"/>
              <a:t>“</a:t>
            </a:r>
            <a:r>
              <a:rPr lang="en-US" baseline="0" dirty="0" smtClean="0"/>
              <a:t>Do Not Bring Disease to the Poultry Site” can help you understand how to avoid bringing disease to the site. You can also learn about how to prevent the spread of disease once you are on the site, by watching the training video called </a:t>
            </a:r>
            <a:r>
              <a:rPr lang="en-US" b="1" baseline="0" dirty="0" smtClean="0"/>
              <a:t>[CLICK] </a:t>
            </a:r>
            <a:r>
              <a:rPr lang="en-US" baseline="0" dirty="0" smtClean="0"/>
              <a:t>“Understanding the Line of Separation.” The operation’s written site-specific biosecurity plan may have additional protocols for you to follow, so be sure to </a:t>
            </a:r>
            <a:r>
              <a:rPr lang="en-US" b="1" baseline="0" dirty="0" smtClean="0"/>
              <a:t>[CLICK] </a:t>
            </a:r>
            <a:r>
              <a:rPr lang="en-US" baseline="0" dirty="0" smtClean="0"/>
              <a:t>review the parts of the written plan that apply to your responsibilities, and contact the Biosecurity Coordinator with any questions you may have. </a:t>
            </a:r>
            <a:r>
              <a:rPr lang="en-US" b="1" baseline="0" dirty="0" smtClean="0"/>
              <a:t>[CLICK] </a:t>
            </a:r>
            <a:r>
              <a:rPr lang="en-US" baseline="0" dirty="0" smtClean="0"/>
              <a:t>Be sure to document all of your training.</a:t>
            </a:r>
            <a:endParaRPr lang="en-US" dirty="0"/>
          </a:p>
        </p:txBody>
      </p:sp>
      <p:sp>
        <p:nvSpPr>
          <p:cNvPr id="4" name="Slide Number Placeholder 3"/>
          <p:cNvSpPr>
            <a:spLocks noGrp="1"/>
          </p:cNvSpPr>
          <p:nvPr>
            <p:ph type="sldNum" sz="quarter" idx="10"/>
          </p:nvPr>
        </p:nvSpPr>
        <p:spPr/>
        <p:txBody>
          <a:bodyPr/>
          <a:lstStyle/>
          <a:p>
            <a:pPr>
              <a:defRPr/>
            </a:pPr>
            <a:fld id="{3949B1C1-8CE9-488C-8EAA-18483C2A346D}"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15833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Development of poultry biosecurity training materials was funded by USDA. </a:t>
            </a:r>
            <a:r>
              <a:rPr lang="en-US" b="1" baseline="0" dirty="0" smtClean="0"/>
              <a:t>[CLICK] </a:t>
            </a:r>
            <a:r>
              <a:rPr lang="en-US" b="0" baseline="0" dirty="0" smtClean="0"/>
              <a:t>This video was written and produced by the Center for Food Security and Public Health at Iowa State University, College of Veterinary Medicine.</a:t>
            </a:r>
            <a:endParaRPr lang="en-US" b="0" dirty="0"/>
          </a:p>
        </p:txBody>
      </p:sp>
      <p:sp>
        <p:nvSpPr>
          <p:cNvPr id="4" name="Slide Number Placeholder 3"/>
          <p:cNvSpPr>
            <a:spLocks noGrp="1"/>
          </p:cNvSpPr>
          <p:nvPr>
            <p:ph type="sldNum" sz="quarter" idx="10"/>
          </p:nvPr>
        </p:nvSpPr>
        <p:spPr/>
        <p:txBody>
          <a:bodyPr/>
          <a:lstStyle/>
          <a:p>
            <a:fld id="{CC099BCB-0BFB-4237-87CF-0078456A4C8A}" type="slidenum">
              <a:rPr lang="en-US" smtClean="0"/>
              <a:t>18</a:t>
            </a:fld>
            <a:endParaRPr lang="en-US"/>
          </a:p>
        </p:txBody>
      </p:sp>
    </p:spTree>
    <p:extLst>
      <p:ext uri="{BB962C8B-B14F-4D97-AF65-F5344CB8AC3E}">
        <p14:creationId xmlns:p14="http://schemas.microsoft.com/office/powerpoint/2010/main" val="93604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By the end of this training, you should be able to </a:t>
            </a:r>
            <a:r>
              <a:rPr lang="en-US" sz="1200" b="1" dirty="0" smtClean="0"/>
              <a:t>[CLICK]</a:t>
            </a:r>
            <a:r>
              <a:rPr lang="en-US" sz="1200" b="1" baseline="0" dirty="0" smtClean="0"/>
              <a:t> </a:t>
            </a:r>
            <a:r>
              <a:rPr lang="en-US" sz="1200" dirty="0" smtClean="0"/>
              <a:t>explain how to identify the Perimeter Buffer Area, or PBA;</a:t>
            </a:r>
            <a:r>
              <a:rPr lang="en-US" sz="1200" baseline="0" dirty="0" smtClean="0"/>
              <a:t> </a:t>
            </a:r>
            <a:r>
              <a:rPr lang="en-US" sz="1200" b="1" dirty="0" smtClean="0"/>
              <a:t>[CLICK] </a:t>
            </a:r>
            <a:r>
              <a:rPr lang="en-US" sz="1200" baseline="0" dirty="0" smtClean="0"/>
              <a:t>describe how to respect the PBA; and </a:t>
            </a:r>
            <a:r>
              <a:rPr lang="en-US" sz="1200" b="1" dirty="0" smtClean="0"/>
              <a:t>[CLICK] </a:t>
            </a:r>
            <a:r>
              <a:rPr lang="en-US" sz="1200" dirty="0" smtClean="0"/>
              <a:t>explain the</a:t>
            </a:r>
            <a:r>
              <a:rPr lang="en-US" sz="1200" baseline="0" dirty="0" smtClean="0"/>
              <a:t> biosecurity measures that need to be taken when entering the PBA.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2</a:t>
            </a:fld>
            <a:endParaRPr lang="en-US"/>
          </a:p>
        </p:txBody>
      </p:sp>
    </p:spTree>
    <p:extLst>
      <p:ext uri="{BB962C8B-B14F-4D97-AF65-F5344CB8AC3E}">
        <p14:creationId xmlns:p14="http://schemas.microsoft.com/office/powerpoint/2010/main" val="21574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Perimeter Buffer Area, or PBA, is </a:t>
            </a:r>
            <a:r>
              <a:rPr lang="en-US" sz="1200" b="1" dirty="0" smtClean="0"/>
              <a:t>[CLICK] </a:t>
            </a:r>
            <a:r>
              <a:rPr lang="en-US" dirty="0" smtClean="0"/>
              <a:t>an outer boundary set up around the perimeter of all of the buildings and other</a:t>
            </a:r>
            <a:r>
              <a:rPr lang="en-US" baseline="0" dirty="0" smtClean="0"/>
              <a:t> structures</a:t>
            </a:r>
            <a:r>
              <a:rPr lang="en-US" dirty="0" smtClean="0"/>
              <a:t> that are</a:t>
            </a:r>
            <a:r>
              <a:rPr lang="en-US" baseline="0" dirty="0" smtClean="0"/>
              <a:t> involved in poultry raising. </a:t>
            </a:r>
            <a:r>
              <a:rPr lang="en-US" sz="1200" b="1" dirty="0" smtClean="0"/>
              <a:t>[CLICK] </a:t>
            </a:r>
            <a:r>
              <a:rPr lang="en-US" baseline="0" dirty="0" smtClean="0"/>
              <a:t>The purpose of having a PBA on the poultry site is</a:t>
            </a:r>
            <a:r>
              <a:rPr lang="en-US" dirty="0" smtClean="0"/>
              <a:t> to reduce the potential for contamination of the area around the buildings. </a:t>
            </a:r>
            <a:r>
              <a:rPr lang="en-US" sz="1200" b="1" dirty="0" smtClean="0"/>
              <a:t>[CLICK] </a:t>
            </a:r>
            <a:r>
              <a:rPr lang="en-US" dirty="0" smtClean="0"/>
              <a:t>By controlling entry of vehicles, equipment and people into the PBA, the risk of introducing disease into the poultry areas will be reduced.</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3</a:t>
            </a:fld>
            <a:endParaRPr lang="en-US"/>
          </a:p>
        </p:txBody>
      </p:sp>
    </p:spTree>
    <p:extLst>
      <p:ext uri="{BB962C8B-B14F-4D97-AF65-F5344CB8AC3E}">
        <p14:creationId xmlns:p14="http://schemas.microsoft.com/office/powerpoint/2010/main" val="209037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PBA is sometimes</a:t>
            </a:r>
            <a:r>
              <a:rPr lang="en-US" baseline="0" dirty="0" smtClean="0"/>
              <a:t> called </a:t>
            </a:r>
            <a:r>
              <a:rPr lang="en-US" dirty="0" smtClean="0"/>
              <a:t>the “first line of defense” for protecting the birds housed within the perimeter. It can be</a:t>
            </a:r>
            <a:r>
              <a:rPr lang="en-US" baseline="0" dirty="0" smtClean="0"/>
              <a:t> helpful to think of the PBA as </a:t>
            </a:r>
            <a:r>
              <a:rPr lang="en-US" sz="1200" b="1" dirty="0" smtClean="0"/>
              <a:t>[CLICK] </a:t>
            </a:r>
            <a:r>
              <a:rPr lang="en-US" baseline="0" dirty="0" smtClean="0"/>
              <a:t>a moat around a castle. The drawbridge is the access point, controlled by the operation. The operation decides when to lower the drawbridge and let in a vehicle, person, or other item after appropriate biosecurity measures have been followed. The walls of the castle are the “last line of defense,” which we call the Line of Separation. The Line of Separation is covered in another video.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4</a:t>
            </a:fld>
            <a:endParaRPr lang="en-US"/>
          </a:p>
        </p:txBody>
      </p:sp>
    </p:spTree>
    <p:extLst>
      <p:ext uri="{BB962C8B-B14F-4D97-AF65-F5344CB8AC3E}">
        <p14:creationId xmlns:p14="http://schemas.microsoft.com/office/powerpoint/2010/main" val="83983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PBA can vary from site to site as each farm is different. </a:t>
            </a:r>
            <a:r>
              <a:rPr lang="en-US" dirty="0" smtClean="0"/>
              <a:t>There</a:t>
            </a:r>
            <a:r>
              <a:rPr lang="en-US" baseline="0" dirty="0" smtClean="0"/>
              <a:t> are multiple ways that t</a:t>
            </a:r>
            <a:r>
              <a:rPr lang="en-US" dirty="0" smtClean="0"/>
              <a:t>he</a:t>
            </a:r>
            <a:r>
              <a:rPr lang="en-US" baseline="0" dirty="0" smtClean="0"/>
              <a:t> PBA can be identified on the site you are working on. The best way to determine where the PBA is located is by </a:t>
            </a:r>
            <a:r>
              <a:rPr lang="en-US" sz="1200" b="1" dirty="0" smtClean="0"/>
              <a:t>[CLICK] </a:t>
            </a:r>
            <a:r>
              <a:rPr lang="en-US" baseline="0" dirty="0" smtClean="0"/>
              <a:t>reading the site-specific biosecurity plan, which may include a labeled map of the site. </a:t>
            </a:r>
            <a:r>
              <a:rPr lang="en-US" sz="1200" dirty="0" smtClean="0"/>
              <a:t>The PBA may</a:t>
            </a:r>
            <a:r>
              <a:rPr lang="en-US" sz="1200" baseline="0" dirty="0" smtClean="0"/>
              <a:t> be </a:t>
            </a:r>
            <a:r>
              <a:rPr lang="en-US" sz="1200" dirty="0" smtClean="0"/>
              <a:t>delineated by </a:t>
            </a:r>
            <a:r>
              <a:rPr lang="en-US" sz="1200" b="1" dirty="0" smtClean="0"/>
              <a:t>[CLICK] </a:t>
            </a:r>
            <a:r>
              <a:rPr lang="en-US" sz="1200" dirty="0" smtClean="0"/>
              <a:t>boundaries such as a road or driveway, natural</a:t>
            </a:r>
            <a:r>
              <a:rPr lang="en-US" sz="1200" baseline="0" dirty="0" smtClean="0"/>
              <a:t> or artificial</a:t>
            </a:r>
            <a:r>
              <a:rPr lang="en-US" sz="1200" dirty="0" smtClean="0"/>
              <a:t> barriers, signage, </a:t>
            </a:r>
            <a:r>
              <a:rPr lang="en-US" sz="1200" b="1" dirty="0" smtClean="0"/>
              <a:t>[CLICK] </a:t>
            </a:r>
            <a:r>
              <a:rPr lang="en-US" sz="1200" dirty="0" smtClean="0"/>
              <a:t>or other methods that clearly identify the boundary, like a fence, flags or rope. Finally,</a:t>
            </a:r>
            <a:r>
              <a:rPr lang="en-US" sz="1200" baseline="0" dirty="0" smtClean="0"/>
              <a:t> you may </a:t>
            </a:r>
            <a:r>
              <a:rPr lang="en-US" sz="1200" b="1" baseline="0" dirty="0" smtClean="0"/>
              <a:t>[CLICK] </a:t>
            </a:r>
            <a:r>
              <a:rPr lang="en-US" sz="1200" baseline="0" dirty="0" smtClean="0"/>
              <a:t>ask the </a:t>
            </a:r>
            <a:r>
              <a:rPr lang="en-US" baseline="0" dirty="0" smtClean="0"/>
              <a:t>Biosecurity Coordinator for details on the location of the PBA, since he or she has played an important role in deciding where the PBA is located.</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5</a:t>
            </a:fld>
            <a:endParaRPr lang="en-US"/>
          </a:p>
        </p:txBody>
      </p:sp>
    </p:spTree>
    <p:extLst>
      <p:ext uri="{BB962C8B-B14F-4D97-AF65-F5344CB8AC3E}">
        <p14:creationId xmlns:p14="http://schemas.microsoft.com/office/powerpoint/2010/main" val="425973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example site demonstrates the concept of the Perimeter Buffer Area (PBA). In this example, access to the site is restricted by an entry gate leading to a controlled access driveway, as can be seen in the upper left portion of the graphic. Employee and visitor parking remains outside the gate. The PBA, which is shaded in light blue, surrounds the employee building and poultry houses. Personnel enter the PBA through the Employee Building where they change into clean clothes or coveralls and footwear. Sometimes, certain tasks can be completed by staying just outside of the PBA. An example of this is shown in the dead bird collection container that can be seen in the upper right portion of the graphic. A dead bird collection container straddling the PBA means that personnel who are inside of the PBA can move dead birds to the container in the direction shown by the blue arrows, and personnel who are outside of the PBA can remove the dead birds as necessary to take them off of the site. The other things depicted in this graphic, such as the Line of Separation and Danish Entry System are covered in another video. </a:t>
            </a:r>
            <a:endParaRPr lang="en-US" dirty="0"/>
          </a:p>
        </p:txBody>
      </p:sp>
      <p:sp>
        <p:nvSpPr>
          <p:cNvPr id="4" name="Slide Number Placeholder 3"/>
          <p:cNvSpPr>
            <a:spLocks noGrp="1"/>
          </p:cNvSpPr>
          <p:nvPr>
            <p:ph type="sldNum" sz="quarter" idx="10"/>
          </p:nvPr>
        </p:nvSpPr>
        <p:spPr/>
        <p:txBody>
          <a:bodyPr/>
          <a:lstStyle/>
          <a:p>
            <a:fld id="{CC099BCB-0BFB-4237-87CF-0078456A4C8A}" type="slidenum">
              <a:rPr lang="en-US" smtClean="0"/>
              <a:t>6</a:t>
            </a:fld>
            <a:endParaRPr lang="en-US"/>
          </a:p>
        </p:txBody>
      </p:sp>
    </p:spTree>
    <p:extLst>
      <p:ext uri="{BB962C8B-B14F-4D97-AF65-F5344CB8AC3E}">
        <p14:creationId xmlns:p14="http://schemas.microsoft.com/office/powerpoint/2010/main" val="7899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of a PBA is shown</a:t>
            </a:r>
            <a:r>
              <a:rPr lang="en-US" baseline="0" dirty="0" smtClean="0"/>
              <a:t> in this aerial photo of a poultry site. In this example, the perimeter buffer area is outlined in light blue and surrounds all of the buildings on this site. The designated parking area is outside of the PBA. As in the previous example, the carcass disposal and pickup location straddles the PBA in the bottom right corner of the photo.</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7</a:t>
            </a:fld>
            <a:endParaRPr lang="en-US"/>
          </a:p>
        </p:txBody>
      </p:sp>
    </p:spTree>
    <p:extLst>
      <p:ext uri="{BB962C8B-B14F-4D97-AF65-F5344CB8AC3E}">
        <p14:creationId xmlns:p14="http://schemas.microsoft.com/office/powerpoint/2010/main" val="299964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arriving at the site, </a:t>
            </a:r>
            <a:r>
              <a:rPr lang="en-US" b="1" baseline="0" dirty="0" smtClean="0"/>
              <a:t>[CLICK] </a:t>
            </a:r>
            <a:r>
              <a:rPr lang="en-US" baseline="0" dirty="0" smtClean="0"/>
              <a:t>you should know whether or not your job duties will require you to enter the PBA. </a:t>
            </a:r>
            <a:r>
              <a:rPr lang="en-US" b="1" baseline="0" dirty="0" smtClean="0"/>
              <a:t>[CLICK] </a:t>
            </a:r>
            <a:r>
              <a:rPr lang="en-US" baseline="0" dirty="0" smtClean="0"/>
              <a:t>If so, you should arrive at the site </a:t>
            </a:r>
            <a:r>
              <a:rPr lang="en-US" b="1" baseline="0" dirty="0" smtClean="0"/>
              <a:t>[CLICK] </a:t>
            </a:r>
            <a:r>
              <a:rPr lang="en-US" baseline="0" dirty="0" smtClean="0"/>
              <a:t>having showered and </a:t>
            </a:r>
            <a:r>
              <a:rPr lang="en-US" b="1" baseline="0" dirty="0" smtClean="0"/>
              <a:t>[CLICK] </a:t>
            </a:r>
            <a:r>
              <a:rPr lang="en-US" baseline="0" dirty="0" smtClean="0"/>
              <a:t>wearing clean clothing and footwear since last contacting poultry. </a:t>
            </a:r>
            <a:r>
              <a:rPr lang="en-US" b="1" baseline="0" dirty="0" smtClean="0"/>
              <a:t>[CLICK] </a:t>
            </a:r>
            <a:r>
              <a:rPr lang="en-US" baseline="0" dirty="0" smtClean="0"/>
              <a:t>You should also leave unnecessary personal items, like jewelry, at home. </a:t>
            </a:r>
            <a:r>
              <a:rPr lang="en-US" b="1" baseline="0" dirty="0" smtClean="0"/>
              <a:t>[CLICK] </a:t>
            </a:r>
            <a:r>
              <a:rPr lang="en-US" baseline="0" dirty="0" smtClean="0"/>
              <a:t>The vehicle that you arrive in should be clean and free of all poultry manure and litter and other soiled items. Before entering the site, you may need to </a:t>
            </a:r>
            <a:r>
              <a:rPr lang="en-US" b="1" baseline="0" dirty="0" smtClean="0"/>
              <a:t>[CLICK] </a:t>
            </a:r>
            <a:r>
              <a:rPr lang="en-US" baseline="0" dirty="0" smtClean="0"/>
              <a:t>have a signed agreement on file indicating that you understand and will follow specific biosecurity protocols. </a:t>
            </a:r>
            <a:r>
              <a:rPr lang="en-US" b="1" baseline="0" dirty="0" smtClean="0"/>
              <a:t>[CLICK] </a:t>
            </a:r>
            <a:r>
              <a:rPr lang="en-US" baseline="0" dirty="0" smtClean="0"/>
              <a:t>You should determine if and where the site keeps their entry logbook, and should sign it prior to entering the PBA.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8</a:t>
            </a:fld>
            <a:endParaRPr lang="en-US"/>
          </a:p>
        </p:txBody>
      </p:sp>
    </p:spTree>
    <p:extLst>
      <p:ext uri="{BB962C8B-B14F-4D97-AF65-F5344CB8AC3E}">
        <p14:creationId xmlns:p14="http://schemas.microsoft.com/office/powerpoint/2010/main" val="2173471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dirty="0" smtClean="0"/>
              <a:t>Vehicles</a:t>
            </a:r>
            <a:r>
              <a:rPr lang="en-US" baseline="0" dirty="0" smtClean="0"/>
              <a:t> that will not be entering the site, including most employee and visitor vehicles, </a:t>
            </a:r>
            <a:r>
              <a:rPr lang="en-US" dirty="0" smtClean="0"/>
              <a:t>should be parked </a:t>
            </a:r>
            <a:r>
              <a:rPr lang="en-US" b="1" baseline="0" dirty="0" smtClean="0"/>
              <a:t>[CLICK] </a:t>
            </a:r>
            <a:r>
              <a:rPr lang="en-US" dirty="0" smtClean="0"/>
              <a:t>outside the PBA in an area designated for this purpose. The</a:t>
            </a:r>
            <a:r>
              <a:rPr lang="en-US" baseline="0" dirty="0" smtClean="0"/>
              <a:t> parking area may be identified by looking for a </a:t>
            </a:r>
            <a:r>
              <a:rPr lang="en-US" b="1" baseline="0" dirty="0" smtClean="0"/>
              <a:t>[CLICK] </a:t>
            </a:r>
            <a:r>
              <a:rPr lang="en-US" baseline="0" dirty="0" smtClean="0"/>
              <a:t>sign, like the one shown here, or the location of the parking area may be labeled on a map of the site, or may be described in the site’s biosecurity plan. </a:t>
            </a:r>
            <a:br>
              <a:rPr lang="en-US" baseline="0" dirty="0" smtClean="0"/>
            </a:br>
            <a:r>
              <a:rPr lang="en-US" b="1" baseline="0" dirty="0" smtClean="0"/>
              <a:t>[CLICK] </a:t>
            </a:r>
            <a:r>
              <a:rPr lang="en-US" baseline="0" dirty="0" smtClean="0"/>
              <a:t>If you are delivering supplies, </a:t>
            </a:r>
            <a:r>
              <a:rPr lang="en-US" b="1" baseline="0" dirty="0" smtClean="0"/>
              <a:t>[CLICK] </a:t>
            </a:r>
            <a:r>
              <a:rPr lang="en-US" baseline="0" dirty="0" smtClean="0"/>
              <a:t>including things like feed, to the poultry site, there may be a specific route and location for you to use, </a:t>
            </a:r>
            <a:r>
              <a:rPr lang="en-US" b="1" baseline="0" dirty="0" smtClean="0"/>
              <a:t>[CLICK] </a:t>
            </a:r>
            <a:r>
              <a:rPr lang="en-US" baseline="0" dirty="0" smtClean="0"/>
              <a:t>so that you do not have to enter the PBA. Sometimes, the delivery location may be off-site. </a:t>
            </a:r>
            <a:r>
              <a:rPr lang="en-US" dirty="0" smtClean="0"/>
              <a:t>There are many other</a:t>
            </a:r>
            <a:r>
              <a:rPr lang="en-US" baseline="0" dirty="0" smtClean="0"/>
              <a:t> items that may need to cross the Perimeter Buffer Area, and this should be done in a biosecure manner. </a:t>
            </a:r>
            <a:r>
              <a:rPr lang="en-US" dirty="0" smtClean="0"/>
              <a:t>You should only bring personal items</a:t>
            </a:r>
            <a:r>
              <a:rPr lang="en-US" baseline="0" dirty="0" smtClean="0"/>
              <a:t> or</a:t>
            </a:r>
            <a:r>
              <a:rPr lang="en-US" dirty="0" smtClean="0"/>
              <a:t> food into the PBA or across the LOS if they are necessary to perform job duties that must take place within the operation. Items should be cleaned and disinfected, or </a:t>
            </a:r>
            <a:r>
              <a:rPr lang="en-US" dirty="0" err="1" smtClean="0"/>
              <a:t>C&amp;Ded</a:t>
            </a:r>
            <a:r>
              <a:rPr lang="en-US" dirty="0" smtClean="0"/>
              <a:t>, before crossing, so any items that cannot be C&amp;D should be left at home or kept in a location outside of the PBA. </a:t>
            </a:r>
            <a:r>
              <a:rPr lang="en-US" sz="1200" b="0" i="0" u="none" strike="noStrike" kern="1200" baseline="0" dirty="0" smtClean="0">
                <a:solidFill>
                  <a:schemeClr val="tx1"/>
                </a:solidFill>
                <a:latin typeface="+mn-lt"/>
                <a:ea typeface="+mn-ea"/>
                <a:cs typeface="+mn-cs"/>
              </a:rPr>
              <a:t>Certain items, such as electronics, may not be able to be effectively cleaned and disinfected and should be placed in a sealed plastic bag or container before entering the site. </a:t>
            </a:r>
            <a:r>
              <a:rPr lang="en-US" baseline="0" dirty="0" smtClean="0"/>
              <a:t/>
            </a:r>
            <a:br>
              <a:rPr lang="en-US" baseline="0" dirty="0" smtClean="0"/>
            </a:br>
            <a:r>
              <a:rPr lang="en-US" b="1" baseline="0" dirty="0" smtClean="0"/>
              <a:t>[CLICK] </a:t>
            </a:r>
            <a:r>
              <a:rPr lang="en-US" dirty="0" smtClean="0"/>
              <a:t>If you need to enter the PBA</a:t>
            </a:r>
            <a:r>
              <a:rPr lang="en-US" baseline="0" dirty="0" smtClean="0"/>
              <a:t> within your vehicle, your vehicle will need to be cleaned and disinfected. Usually, this will occur at a cleaning and disinfection, or C&amp;D, station on the site. </a:t>
            </a:r>
            <a:endParaRPr lang="en-US" dirty="0" smtClean="0"/>
          </a:p>
        </p:txBody>
      </p:sp>
      <p:sp>
        <p:nvSpPr>
          <p:cNvPr id="4" name="Slide Number Placeholder 3"/>
          <p:cNvSpPr>
            <a:spLocks noGrp="1"/>
          </p:cNvSpPr>
          <p:nvPr>
            <p:ph type="sldNum" sz="quarter" idx="10"/>
          </p:nvPr>
        </p:nvSpPr>
        <p:spPr/>
        <p:txBody>
          <a:bodyPr/>
          <a:lstStyle/>
          <a:p>
            <a:fld id="{22509E53-18C8-4A0C-9E11-3F73E37B5FE6}" type="slidenum">
              <a:rPr lang="en-US" smtClean="0"/>
              <a:t>9</a:t>
            </a:fld>
            <a:endParaRPr lang="en-US"/>
          </a:p>
        </p:txBody>
      </p:sp>
    </p:spTree>
    <p:extLst>
      <p:ext uri="{BB962C8B-B14F-4D97-AF65-F5344CB8AC3E}">
        <p14:creationId xmlns:p14="http://schemas.microsoft.com/office/powerpoint/2010/main" val="205274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0A309C-0C4A-4222-B4DF-5CB58005080A}" type="datetime1">
              <a:rPr lang="en-US" smtClean="0"/>
              <a:t>10/15/2018</a:t>
            </a:fld>
            <a:endParaRPr lang="en-US"/>
          </a:p>
        </p:txBody>
      </p:sp>
    </p:spTree>
    <p:extLst>
      <p:ext uri="{BB962C8B-B14F-4D97-AF65-F5344CB8AC3E}">
        <p14:creationId xmlns:p14="http://schemas.microsoft.com/office/powerpoint/2010/main" val="114175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7AD946-BE74-4793-A8DC-2FFAD17FB84C}" type="datetime1">
              <a:rPr lang="en-US" smtClean="0"/>
              <a:t>10/15/2018</a:t>
            </a:fld>
            <a:endParaRPr lang="en-US"/>
          </a:p>
        </p:txBody>
      </p:sp>
      <p:sp>
        <p:nvSpPr>
          <p:cNvPr id="5" name="Footer Placeholder 4"/>
          <p:cNvSpPr>
            <a:spLocks noGrp="1"/>
          </p:cNvSpPr>
          <p:nvPr>
            <p:ph type="ftr" sz="quarter" idx="11"/>
          </p:nvPr>
        </p:nvSpPr>
        <p:spPr/>
        <p:txBody>
          <a:bodyPr/>
          <a:lstStyle/>
          <a:p>
            <a:r>
              <a:rPr lang="en-US" smtClean="0"/>
              <a:t>Center for Food Security and Public Health, Iowa State University, 2015</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67321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9D14A4-5370-4269-9E9A-5C9121E9C3E7}" type="datetime1">
              <a:rPr lang="en-US" smtClean="0"/>
              <a:t>10/15/2018</a:t>
            </a:fld>
            <a:endParaRPr lang="en-US"/>
          </a:p>
        </p:txBody>
      </p:sp>
      <p:sp>
        <p:nvSpPr>
          <p:cNvPr id="5" name="Footer Placeholder 4"/>
          <p:cNvSpPr>
            <a:spLocks noGrp="1"/>
          </p:cNvSpPr>
          <p:nvPr>
            <p:ph type="ftr" sz="quarter" idx="11"/>
          </p:nvPr>
        </p:nvSpPr>
        <p:spPr/>
        <p:txBody>
          <a:bodyPr/>
          <a:lstStyle/>
          <a:p>
            <a:r>
              <a:rPr lang="en-US" smtClean="0"/>
              <a:t>Center for Food Security and Public Health, Iowa State University, 2015</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104402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0A309C-0C4A-4222-B4DF-5CB58005080A}" type="datetime1">
              <a:rPr lang="en-US" smtClean="0">
                <a:solidFill>
                  <a:prstClr val="black">
                    <a:tint val="75000"/>
                  </a:prstClr>
                </a:solidFill>
              </a:rPr>
              <a:pPr/>
              <a:t>10/15/2018</a:t>
            </a:fld>
            <a:endParaRPr lang="en-US">
              <a:solidFill>
                <a:prstClr val="black">
                  <a:tint val="75000"/>
                </a:prstClr>
              </a:solidFill>
            </a:endParaRPr>
          </a:p>
        </p:txBody>
      </p:sp>
    </p:spTree>
    <p:extLst>
      <p:ext uri="{BB962C8B-B14F-4D97-AF65-F5344CB8AC3E}">
        <p14:creationId xmlns:p14="http://schemas.microsoft.com/office/powerpoint/2010/main" val="163548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F3C59A-36A0-4761-AB47-F5E386A1BEB8}" type="datetime1">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a:xfrm>
            <a:off x="4724400" y="6324600"/>
            <a:ext cx="4419600" cy="365125"/>
          </a:xfrm>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Tree>
    <p:extLst>
      <p:ext uri="{BB962C8B-B14F-4D97-AF65-F5344CB8AC3E}">
        <p14:creationId xmlns:p14="http://schemas.microsoft.com/office/powerpoint/2010/main" val="4153729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60F7B2-7C5E-43C7-A2C0-856B9FA11BCC}" type="datetime1">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0151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FFE6B-6644-4FD8-ABF8-28A5DA2531C5}" type="datetime1">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351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FE890E-774B-4C95-91B5-AAC7FB90E778}" type="datetime1">
              <a:rPr lang="en-US" smtClean="0">
                <a:solidFill>
                  <a:prstClr val="black">
                    <a:tint val="75000"/>
                  </a:prstClr>
                </a:solidFill>
              </a:rPr>
              <a:pPr/>
              <a:t>10/15/2018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8380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49FB71-D66A-4EE5-80DF-EB39FEFCD196}" type="datetime1">
              <a:rPr lang="en-US" smtClean="0">
                <a:solidFill>
                  <a:prstClr val="black">
                    <a:tint val="75000"/>
                  </a:prstClr>
                </a:solidFill>
              </a:rPr>
              <a:pPr/>
              <a:t>10/15/2018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634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D78B7-0A03-471E-92E8-D15D4AECDDED}" type="datetime1">
              <a:rPr lang="en-US" smtClean="0">
                <a:solidFill>
                  <a:prstClr val="black">
                    <a:tint val="75000"/>
                  </a:prstClr>
                </a:solidFill>
              </a:rPr>
              <a:pPr/>
              <a:t>10/15/2018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329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32BE9-ACA4-414D-B399-7B3DF275388F}" type="datetime1">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42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F3C59A-36A0-4761-AB47-F5E386A1BEB8}" type="datetime1">
              <a:rPr lang="en-US" smtClean="0"/>
              <a:t>10/15/2018</a:t>
            </a:fld>
            <a:endParaRPr lang="en-US"/>
          </a:p>
        </p:txBody>
      </p:sp>
      <p:sp>
        <p:nvSpPr>
          <p:cNvPr id="5" name="Footer Placeholder 4"/>
          <p:cNvSpPr>
            <a:spLocks noGrp="1"/>
          </p:cNvSpPr>
          <p:nvPr>
            <p:ph type="ftr" sz="quarter" idx="11"/>
          </p:nvPr>
        </p:nvSpPr>
        <p:spPr>
          <a:xfrm>
            <a:off x="4724400" y="6324600"/>
            <a:ext cx="4419600" cy="365125"/>
          </a:xfrm>
        </p:spPr>
        <p:txBody>
          <a:bodyPr/>
          <a:lstStyle/>
          <a:p>
            <a:r>
              <a:rPr lang="en-US" smtClean="0"/>
              <a:t>Center for Food Security and Public Health, Iowa State University, 2015</a:t>
            </a:r>
            <a:endParaRPr lang="en-US"/>
          </a:p>
        </p:txBody>
      </p:sp>
    </p:spTree>
    <p:extLst>
      <p:ext uri="{BB962C8B-B14F-4D97-AF65-F5344CB8AC3E}">
        <p14:creationId xmlns:p14="http://schemas.microsoft.com/office/powerpoint/2010/main" val="2088868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E3429-F85E-410B-8428-FF54D79B8C7A}" type="datetime1">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6108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7AD946-BE74-4793-A8DC-2FFAD17FB84C}" type="datetime1">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5246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9D14A4-5370-4269-9E9A-5C9121E9C3E7}" type="datetime1">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Center for Food Security and Public Health, Iowa State University, 2015</a:t>
            </a: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426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60F7B2-7C5E-43C7-A2C0-856B9FA11BCC}" type="datetime1">
              <a:rPr lang="en-US" smtClean="0"/>
              <a:t>10/15/2018</a:t>
            </a:fld>
            <a:endParaRPr lang="en-US"/>
          </a:p>
        </p:txBody>
      </p:sp>
      <p:sp>
        <p:nvSpPr>
          <p:cNvPr id="5" name="Footer Placeholder 4"/>
          <p:cNvSpPr>
            <a:spLocks noGrp="1"/>
          </p:cNvSpPr>
          <p:nvPr>
            <p:ph type="ftr" sz="quarter" idx="11"/>
          </p:nvPr>
        </p:nvSpPr>
        <p:spPr/>
        <p:txBody>
          <a:bodyPr/>
          <a:lstStyle/>
          <a:p>
            <a:r>
              <a:rPr lang="en-US" smtClean="0"/>
              <a:t>Center for Food Security and Public Health, Iowa State University, 2015</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42048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FFE6B-6644-4FD8-ABF8-28A5DA2531C5}" type="datetime1">
              <a:rPr lang="en-US" smtClean="0"/>
              <a:t>10/15/2018</a:t>
            </a:fld>
            <a:endParaRPr lang="en-US"/>
          </a:p>
        </p:txBody>
      </p:sp>
      <p:sp>
        <p:nvSpPr>
          <p:cNvPr id="6" name="Footer Placeholder 5"/>
          <p:cNvSpPr>
            <a:spLocks noGrp="1"/>
          </p:cNvSpPr>
          <p:nvPr>
            <p:ph type="ftr" sz="quarter" idx="11"/>
          </p:nvPr>
        </p:nvSpPr>
        <p:spPr/>
        <p:txBody>
          <a:bodyPr/>
          <a:lstStyle/>
          <a:p>
            <a:r>
              <a:rPr lang="en-US" smtClean="0"/>
              <a:t>Center for Food Security and Public Health, Iowa State University, 2015</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46426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FE890E-774B-4C95-91B5-AAC7FB90E778}" type="datetime1">
              <a:rPr lang="en-US" smtClean="0"/>
              <a:t>10/15/2018</a:t>
            </a:fld>
            <a:endParaRPr lang="en-US"/>
          </a:p>
        </p:txBody>
      </p:sp>
      <p:sp>
        <p:nvSpPr>
          <p:cNvPr id="8" name="Footer Placeholder 7"/>
          <p:cNvSpPr>
            <a:spLocks noGrp="1"/>
          </p:cNvSpPr>
          <p:nvPr>
            <p:ph type="ftr" sz="quarter" idx="11"/>
          </p:nvPr>
        </p:nvSpPr>
        <p:spPr/>
        <p:txBody>
          <a:bodyPr/>
          <a:lstStyle/>
          <a:p>
            <a:r>
              <a:rPr lang="en-US" smtClean="0"/>
              <a:t>Center for Food Security and Public Health, Iowa State University, 2015</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270413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49FB71-D66A-4EE5-80DF-EB39FEFCD196}" type="datetime1">
              <a:rPr lang="en-US" smtClean="0"/>
              <a:t>10/15/2018</a:t>
            </a:fld>
            <a:endParaRPr lang="en-US"/>
          </a:p>
        </p:txBody>
      </p:sp>
      <p:sp>
        <p:nvSpPr>
          <p:cNvPr id="4" name="Footer Placeholder 3"/>
          <p:cNvSpPr>
            <a:spLocks noGrp="1"/>
          </p:cNvSpPr>
          <p:nvPr>
            <p:ph type="ftr" sz="quarter" idx="11"/>
          </p:nvPr>
        </p:nvSpPr>
        <p:spPr/>
        <p:txBody>
          <a:bodyPr/>
          <a:lstStyle/>
          <a:p>
            <a:r>
              <a:rPr lang="en-US" smtClean="0"/>
              <a:t>Center for Food Security and Public Health, Iowa State University, 2015</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78230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D78B7-0A03-471E-92E8-D15D4AECDDED}" type="datetime1">
              <a:rPr lang="en-US" smtClean="0"/>
              <a:t>10/15/2018</a:t>
            </a:fld>
            <a:endParaRPr lang="en-US"/>
          </a:p>
        </p:txBody>
      </p:sp>
      <p:sp>
        <p:nvSpPr>
          <p:cNvPr id="3" name="Footer Placeholder 2"/>
          <p:cNvSpPr>
            <a:spLocks noGrp="1"/>
          </p:cNvSpPr>
          <p:nvPr>
            <p:ph type="ftr" sz="quarter" idx="11"/>
          </p:nvPr>
        </p:nvSpPr>
        <p:spPr/>
        <p:txBody>
          <a:bodyPr/>
          <a:lstStyle/>
          <a:p>
            <a:r>
              <a:rPr lang="en-US" smtClean="0"/>
              <a:t>Center for Food Security and Public Health, Iowa State University, 2015</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59182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232BE9-ACA4-414D-B399-7B3DF275388F}" type="datetime1">
              <a:rPr lang="en-US" smtClean="0"/>
              <a:t>10/15/2018</a:t>
            </a:fld>
            <a:endParaRPr lang="en-US"/>
          </a:p>
        </p:txBody>
      </p:sp>
      <p:sp>
        <p:nvSpPr>
          <p:cNvPr id="6" name="Footer Placeholder 5"/>
          <p:cNvSpPr>
            <a:spLocks noGrp="1"/>
          </p:cNvSpPr>
          <p:nvPr>
            <p:ph type="ftr" sz="quarter" idx="11"/>
          </p:nvPr>
        </p:nvSpPr>
        <p:spPr/>
        <p:txBody>
          <a:bodyPr/>
          <a:lstStyle/>
          <a:p>
            <a:r>
              <a:rPr lang="en-US" smtClean="0"/>
              <a:t>Center for Food Security and Public Health, Iowa State University, 2015</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943780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E3429-F85E-410B-8428-FF54D79B8C7A}" type="datetime1">
              <a:rPr lang="en-US" smtClean="0"/>
              <a:t>10/15/2018</a:t>
            </a:fld>
            <a:endParaRPr lang="en-US"/>
          </a:p>
        </p:txBody>
      </p:sp>
      <p:sp>
        <p:nvSpPr>
          <p:cNvPr id="6" name="Footer Placeholder 5"/>
          <p:cNvSpPr>
            <a:spLocks noGrp="1"/>
          </p:cNvSpPr>
          <p:nvPr>
            <p:ph type="ftr" sz="quarter" idx="11"/>
          </p:nvPr>
        </p:nvSpPr>
        <p:spPr/>
        <p:txBody>
          <a:bodyPr/>
          <a:lstStyle/>
          <a:p>
            <a:r>
              <a:rPr lang="en-US" smtClean="0"/>
              <a:t>Center for Food Security and Public Health, Iowa State University, 2015</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14063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750B9-5987-4178-937D-4BC2A8614785}" type="datetime1">
              <a:rPr lang="en-US" smtClean="0"/>
              <a:t>10/15/2018</a:t>
            </a:fld>
            <a:endParaRPr lang="en-US"/>
          </a:p>
        </p:txBody>
      </p:sp>
      <p:sp>
        <p:nvSpPr>
          <p:cNvPr id="5" name="Footer Placeholder 4"/>
          <p:cNvSpPr>
            <a:spLocks noGrp="1"/>
          </p:cNvSpPr>
          <p:nvPr>
            <p:ph type="ftr" sz="quarter" idx="3"/>
          </p:nvPr>
        </p:nvSpPr>
        <p:spPr>
          <a:xfrm>
            <a:off x="4775200" y="6324600"/>
            <a:ext cx="4368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n-US" dirty="0" smtClean="0"/>
              <a:t>Center for Food Security and Public Health, Iowa State University, 2015</a:t>
            </a:r>
            <a:endParaRPr lang="en-US" dirty="0"/>
          </a:p>
        </p:txBody>
      </p:sp>
    </p:spTree>
    <p:extLst>
      <p:ext uri="{BB962C8B-B14F-4D97-AF65-F5344CB8AC3E}">
        <p14:creationId xmlns:p14="http://schemas.microsoft.com/office/powerpoint/2010/main" val="241748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baseline="0">
          <a:solidFill>
            <a:schemeClr val="tx1"/>
          </a:solidFill>
          <a:latin typeface="Verdana" panose="020B060403050404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750B9-5987-4178-937D-4BC2A8614785}" type="datetime1">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3"/>
          </p:nvPr>
        </p:nvSpPr>
        <p:spPr>
          <a:xfrm>
            <a:off x="4775200" y="6324600"/>
            <a:ext cx="4368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n-US" dirty="0" smtClean="0">
                <a:solidFill>
                  <a:prstClr val="black">
                    <a:tint val="75000"/>
                  </a:prstClr>
                </a:solidFill>
              </a:rPr>
              <a:t>Center for Food Security and Public Health, Iowa State University, 2015</a:t>
            </a:r>
            <a:endParaRPr lang="en-US" dirty="0">
              <a:solidFill>
                <a:prstClr val="black">
                  <a:tint val="75000"/>
                </a:prstClr>
              </a:solidFill>
            </a:endParaRPr>
          </a:p>
        </p:txBody>
      </p:sp>
    </p:spTree>
    <p:extLst>
      <p:ext uri="{BB962C8B-B14F-4D97-AF65-F5344CB8AC3E}">
        <p14:creationId xmlns:p14="http://schemas.microsoft.com/office/powerpoint/2010/main" val="7256721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baseline="0">
          <a:solidFill>
            <a:schemeClr val="tx1"/>
          </a:solidFill>
          <a:latin typeface="Verdana" panose="020B060403050404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smtClean="0"/>
              <a:t>Understanding the Perimeter Buffer Area</a:t>
            </a:r>
            <a:endParaRPr lang="en-US" sz="5400" dirty="0"/>
          </a:p>
        </p:txBody>
      </p:sp>
      <p:sp>
        <p:nvSpPr>
          <p:cNvPr id="3" name="Subtitle 2"/>
          <p:cNvSpPr>
            <a:spLocks noGrp="1"/>
          </p:cNvSpPr>
          <p:nvPr>
            <p:ph type="subTitle" idx="1"/>
          </p:nvPr>
        </p:nvSpPr>
        <p:spPr/>
        <p:txBody>
          <a:bodyPr/>
          <a:lstStyle/>
          <a:p>
            <a:r>
              <a:rPr lang="en-US" dirty="0" smtClean="0"/>
              <a:t>Biosecurity Training </a:t>
            </a:r>
            <a:r>
              <a:rPr lang="en-US" dirty="0">
                <a:solidFill>
                  <a:srgbClr val="898989"/>
                </a:solidFill>
              </a:rPr>
              <a:t>for Individuals Working on the Poultry </a:t>
            </a:r>
            <a:r>
              <a:rPr lang="en-US" dirty="0" smtClean="0">
                <a:solidFill>
                  <a:srgbClr val="898989"/>
                </a:solidFill>
              </a:rPr>
              <a:t>Operation</a:t>
            </a:r>
            <a:endParaRPr lang="en-US" dirty="0">
              <a:solidFill>
                <a:srgbClr val="898989"/>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722706"/>
            <a:ext cx="2048262" cy="980811"/>
          </a:xfrm>
          <a:prstGeom prst="rect">
            <a:avLst/>
          </a:prstGeom>
        </p:spPr>
      </p:pic>
    </p:spTree>
    <p:extLst>
      <p:ext uri="{BB962C8B-B14F-4D97-AF65-F5344CB8AC3E}">
        <p14:creationId xmlns:p14="http://schemas.microsoft.com/office/powerpoint/2010/main" val="754301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Respecting the PBA- </a:t>
            </a:r>
            <a:br>
              <a:rPr lang="en-US" dirty="0" smtClean="0"/>
            </a:br>
            <a:r>
              <a:rPr lang="en-US" dirty="0" smtClean="0"/>
              <a:t>Vehicles and Equipment</a:t>
            </a:r>
            <a:endParaRPr lang="en-US" dirty="0"/>
          </a:p>
        </p:txBody>
      </p:sp>
      <p:sp>
        <p:nvSpPr>
          <p:cNvPr id="3" name="Content Placeholder 2"/>
          <p:cNvSpPr>
            <a:spLocks noGrp="1"/>
          </p:cNvSpPr>
          <p:nvPr>
            <p:ph idx="1"/>
          </p:nvPr>
        </p:nvSpPr>
        <p:spPr>
          <a:xfrm>
            <a:off x="457200" y="1798637"/>
            <a:ext cx="8229600" cy="4525963"/>
          </a:xfrm>
        </p:spPr>
        <p:txBody>
          <a:bodyPr>
            <a:normAutofit/>
          </a:bodyPr>
          <a:lstStyle/>
          <a:p>
            <a:r>
              <a:rPr lang="en-US" dirty="0" smtClean="0"/>
              <a:t>Certain movements may be different</a:t>
            </a:r>
          </a:p>
          <a:p>
            <a:pPr lvl="1"/>
            <a:r>
              <a:rPr lang="en-US" dirty="0" smtClean="0"/>
              <a:t>C&amp;D before arrival at site</a:t>
            </a:r>
            <a:endParaRPr lang="en-US" dirty="0"/>
          </a:p>
          <a:p>
            <a:pPr lvl="1"/>
            <a:r>
              <a:rPr lang="en-US" dirty="0" smtClean="0"/>
              <a:t>Poultry transport</a:t>
            </a:r>
          </a:p>
          <a:p>
            <a:pPr lvl="1"/>
            <a:r>
              <a:rPr lang="en-US" dirty="0" smtClean="0"/>
              <a:t>Inclement weather</a:t>
            </a:r>
          </a:p>
          <a:p>
            <a:pPr lvl="1"/>
            <a:r>
              <a:rPr lang="en-US" dirty="0" smtClean="0"/>
              <a:t>Shared equipment</a:t>
            </a:r>
          </a:p>
          <a:p>
            <a:pPr lvl="1"/>
            <a:r>
              <a:rPr lang="en-US" dirty="0" smtClean="0"/>
              <a:t>Etc. </a:t>
            </a:r>
          </a:p>
          <a:p>
            <a:r>
              <a:rPr lang="en-US" dirty="0" smtClean="0"/>
              <a:t>See plan, Biosecurity Coordinator</a:t>
            </a:r>
          </a:p>
          <a:p>
            <a:r>
              <a:rPr lang="en-US" dirty="0" smtClean="0"/>
              <a:t>Entry logbook</a:t>
            </a:r>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743200"/>
            <a:ext cx="1981200" cy="1981200"/>
          </a:xfrm>
          <a:prstGeom prst="rect">
            <a:avLst/>
          </a:prstGeom>
        </p:spPr>
      </p:pic>
    </p:spTree>
    <p:extLst>
      <p:ext uri="{BB962C8B-B14F-4D97-AF65-F5344CB8AC3E}">
        <p14:creationId xmlns:p14="http://schemas.microsoft.com/office/powerpoint/2010/main" val="413904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Entering the PBA- Personnel</a:t>
            </a:r>
            <a:endParaRPr lang="en-US" dirty="0"/>
          </a:p>
        </p:txBody>
      </p:sp>
      <p:sp>
        <p:nvSpPr>
          <p:cNvPr id="6" name="Content Placeholder 5"/>
          <p:cNvSpPr>
            <a:spLocks noGrp="1"/>
          </p:cNvSpPr>
          <p:nvPr>
            <p:ph sz="half" idx="1"/>
          </p:nvPr>
        </p:nvSpPr>
        <p:spPr>
          <a:xfrm>
            <a:off x="457200" y="1600200"/>
            <a:ext cx="4348480" cy="4876800"/>
          </a:xfrm>
        </p:spPr>
        <p:txBody>
          <a:bodyPr>
            <a:normAutofit fontScale="92500" lnSpcReduction="20000"/>
          </a:bodyPr>
          <a:lstStyle/>
          <a:p>
            <a:r>
              <a:rPr lang="en-US" dirty="0" smtClean="0"/>
              <a:t>Proceed directly to PBA Access Point</a:t>
            </a:r>
          </a:p>
          <a:p>
            <a:pPr lvl="1"/>
            <a:r>
              <a:rPr lang="en-US" dirty="0" smtClean="0"/>
              <a:t>Avoid potential contamination</a:t>
            </a:r>
          </a:p>
          <a:p>
            <a:r>
              <a:rPr lang="en-US" dirty="0" smtClean="0"/>
              <a:t>Follow biosecurity steps at PBA Access Point </a:t>
            </a:r>
          </a:p>
          <a:p>
            <a:r>
              <a:rPr lang="en-US" dirty="0" smtClean="0"/>
              <a:t>Steps may vary for</a:t>
            </a:r>
          </a:p>
          <a:p>
            <a:pPr lvl="1"/>
            <a:r>
              <a:rPr lang="en-US" dirty="0" smtClean="0"/>
              <a:t>Site-dedicated personne</a:t>
            </a:r>
            <a:r>
              <a:rPr lang="en-US" dirty="0"/>
              <a:t>l</a:t>
            </a:r>
            <a:endParaRPr lang="en-US" dirty="0" smtClean="0"/>
          </a:p>
          <a:p>
            <a:pPr lvl="1"/>
            <a:r>
              <a:rPr lang="en-US" dirty="0" smtClean="0"/>
              <a:t>Non-farm personnel</a:t>
            </a:r>
          </a:p>
          <a:p>
            <a:pPr lvl="1"/>
            <a:r>
              <a:rPr lang="en-US" dirty="0" smtClean="0"/>
              <a:t>Recent poultry contact</a:t>
            </a:r>
          </a:p>
          <a:p>
            <a:r>
              <a:rPr lang="en-US" dirty="0" smtClean="0"/>
              <a:t>Follow steps while </a:t>
            </a:r>
            <a:r>
              <a:rPr lang="en-US" dirty="0"/>
              <a:t>exiting </a:t>
            </a:r>
            <a:r>
              <a:rPr lang="en-US" dirty="0" smtClean="0"/>
              <a:t>vehicle</a:t>
            </a:r>
            <a:endParaRPr lang="en-US" dirty="0"/>
          </a:p>
        </p:txBody>
      </p:sp>
      <p:pic>
        <p:nvPicPr>
          <p:cNvPr id="14" name="Content Placeholder 1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4805680" y="1752600"/>
            <a:ext cx="4038600" cy="2687975"/>
          </a:xfrm>
          <a:effectLst>
            <a:outerShdw blurRad="114300" dist="38100" dir="2700000" sx="103000" sy="103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
        <p:nvSpPr>
          <p:cNvPr id="15" name="TextBox 14"/>
          <p:cNvSpPr txBox="1"/>
          <p:nvPr/>
        </p:nvSpPr>
        <p:spPr>
          <a:xfrm>
            <a:off x="6990080" y="4498538"/>
            <a:ext cx="1908921" cy="276999"/>
          </a:xfrm>
          <a:prstGeom prst="rect">
            <a:avLst/>
          </a:prstGeom>
          <a:noFill/>
        </p:spPr>
        <p:txBody>
          <a:bodyPr wrap="none" rtlCol="0">
            <a:spAutoFit/>
          </a:bodyPr>
          <a:lstStyle/>
          <a:p>
            <a:r>
              <a:rPr lang="en-US" sz="1200" i="1" dirty="0" smtClean="0"/>
              <a:t>Danelle Bickett-Weddle, ISU</a:t>
            </a:r>
            <a:endParaRPr lang="en-US" sz="1200" i="1" dirty="0"/>
          </a:p>
        </p:txBody>
      </p:sp>
    </p:spTree>
    <p:extLst>
      <p:ext uri="{BB962C8B-B14F-4D97-AF65-F5344CB8AC3E}">
        <p14:creationId xmlns:p14="http://schemas.microsoft.com/office/powerpoint/2010/main" val="10846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Entering the PBA in a Vehicle</a:t>
            </a:r>
            <a:endParaRPr lang="en-US" dirty="0"/>
          </a:p>
        </p:txBody>
      </p:sp>
      <p:sp>
        <p:nvSpPr>
          <p:cNvPr id="3" name="Content Placeholder 2"/>
          <p:cNvSpPr>
            <a:spLocks noGrp="1"/>
          </p:cNvSpPr>
          <p:nvPr>
            <p:ph idx="1"/>
          </p:nvPr>
        </p:nvSpPr>
        <p:spPr>
          <a:xfrm>
            <a:off x="457200" y="1447801"/>
            <a:ext cx="8229600" cy="2347911"/>
          </a:xfrm>
        </p:spPr>
        <p:txBody>
          <a:bodyPr>
            <a:normAutofit fontScale="92500" lnSpcReduction="20000"/>
          </a:bodyPr>
          <a:lstStyle/>
          <a:p>
            <a:r>
              <a:rPr lang="en-US" dirty="0" smtClean="0"/>
              <a:t>Only done through a PBA Access Point</a:t>
            </a:r>
          </a:p>
          <a:p>
            <a:r>
              <a:rPr lang="en-US" dirty="0" smtClean="0"/>
              <a:t>Cleaning and disinfection likely</a:t>
            </a:r>
          </a:p>
          <a:p>
            <a:pPr lvl="1"/>
            <a:r>
              <a:rPr lang="en-US" dirty="0" smtClean="0"/>
              <a:t>See biosecurity plan, map</a:t>
            </a:r>
          </a:p>
          <a:p>
            <a:pPr lvl="1"/>
            <a:r>
              <a:rPr lang="en-US" dirty="0" smtClean="0"/>
              <a:t>C&amp;D station operated by trained personnel</a:t>
            </a:r>
          </a:p>
          <a:p>
            <a:r>
              <a:rPr lang="en-US" dirty="0" smtClean="0"/>
              <a:t>Keep windows closed</a:t>
            </a:r>
          </a:p>
          <a:p>
            <a:endParaRPr lang="en-US"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
        <p:nvSpPr>
          <p:cNvPr id="7" name="TextBox 6"/>
          <p:cNvSpPr txBox="1"/>
          <p:nvPr/>
        </p:nvSpPr>
        <p:spPr>
          <a:xfrm>
            <a:off x="1990773" y="6418720"/>
            <a:ext cx="1908921" cy="276999"/>
          </a:xfrm>
          <a:prstGeom prst="rect">
            <a:avLst/>
          </a:prstGeom>
          <a:noFill/>
        </p:spPr>
        <p:txBody>
          <a:bodyPr wrap="none" rtlCol="0">
            <a:spAutoFit/>
          </a:bodyPr>
          <a:lstStyle/>
          <a:p>
            <a:r>
              <a:rPr lang="en-US" sz="1200" i="1" dirty="0" smtClean="0"/>
              <a:t>Danelle Bickett-Weddle, ISU</a:t>
            </a:r>
            <a:endParaRPr lang="en-US" sz="1200" i="1" dirty="0"/>
          </a:p>
        </p:txBody>
      </p:sp>
      <p:pic>
        <p:nvPicPr>
          <p:cNvPr id="8" name="MAH07339">
            <a:hlinkClick r:id="" action="ppaction://media"/>
          </p:cNvPr>
          <p:cNvPicPr>
            <a:picLocks noChangeAspect="1"/>
          </p:cNvPicPr>
          <p:nvPr>
            <a:videoFile r:link="rId1"/>
            <p:extLst>
              <p:ext uri="{DAA4B4D4-6D71-4841-9C94-3DE7FCFB9230}">
                <p14:media xmlns:p14="http://schemas.microsoft.com/office/powerpoint/2010/main" r:embed="rId2">
                  <p14:trim end="3153.5"/>
                </p14:media>
              </p:ext>
            </p:extLst>
          </p:nvPr>
        </p:nvPicPr>
        <p:blipFill>
          <a:blip r:embed="rId5"/>
          <a:stretch>
            <a:fillRect/>
          </a:stretch>
        </p:blipFill>
        <p:spPr>
          <a:xfrm>
            <a:off x="2106612" y="3651152"/>
            <a:ext cx="4930775" cy="2773561"/>
          </a:xfrm>
          <a:prstGeom prst="rect">
            <a:avLst/>
          </a:prstGeom>
          <a:effectLst>
            <a:outerShdw blurRad="114300" dist="38100" dir="2700000" sx="103000" sy="103000" algn="tl" rotWithShape="0">
              <a:prstClr val="black">
                <a:alpha val="40000"/>
              </a:prstClr>
            </a:outerShdw>
          </a:effectLst>
        </p:spPr>
      </p:pic>
    </p:spTree>
    <p:extLst>
      <p:ext uri="{BB962C8B-B14F-4D97-AF65-F5344CB8AC3E}">
        <p14:creationId xmlns:p14="http://schemas.microsoft.com/office/powerpoint/2010/main" val="27584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2" presetClass="mediacall" presetSubtype="0" fill="hold" nodeType="withEffect">
                                  <p:stCondLst>
                                    <p:cond delay="0"/>
                                  </p:stCondLst>
                                  <p:childTnLst>
                                    <p:cmd type="call" cmd="togglePause">
                                      <p:cBhvr>
                                        <p:cTn id="15" dur="1" fill="hold"/>
                                        <p:tgtEl>
                                          <p:spTgt spid="8"/>
                                        </p:tgtEl>
                                      </p:cBhvr>
                                    </p:cmd>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8"/>
                </p:tgtEl>
              </p:cMediaNode>
            </p:vide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Poultry </a:t>
            </a:r>
            <a:r>
              <a:rPr lang="en-US" dirty="0"/>
              <a:t>Movement</a:t>
            </a:r>
          </a:p>
        </p:txBody>
      </p:sp>
      <p:sp>
        <p:nvSpPr>
          <p:cNvPr id="3" name="Content Placeholder 2"/>
          <p:cNvSpPr>
            <a:spLocks noGrp="1"/>
          </p:cNvSpPr>
          <p:nvPr>
            <p:ph sz="half" idx="1"/>
          </p:nvPr>
        </p:nvSpPr>
        <p:spPr/>
        <p:txBody>
          <a:bodyPr>
            <a:normAutofit fontScale="92500"/>
          </a:bodyPr>
          <a:lstStyle/>
          <a:p>
            <a:r>
              <a:rPr lang="en-US" dirty="0" smtClean="0"/>
              <a:t>Should meet certain conditions</a:t>
            </a:r>
          </a:p>
          <a:p>
            <a:pPr lvl="1"/>
            <a:r>
              <a:rPr lang="en-US" dirty="0" smtClean="0"/>
              <a:t>Source follows certain </a:t>
            </a:r>
            <a:br>
              <a:rPr lang="en-US" dirty="0" smtClean="0"/>
            </a:br>
            <a:r>
              <a:rPr lang="en-US" dirty="0" smtClean="0"/>
              <a:t>biosecurity practices</a:t>
            </a:r>
          </a:p>
          <a:p>
            <a:pPr lvl="1"/>
            <a:r>
              <a:rPr lang="en-US" dirty="0" smtClean="0"/>
              <a:t>Compliance with NPIP</a:t>
            </a:r>
          </a:p>
          <a:p>
            <a:pPr lvl="1"/>
            <a:r>
              <a:rPr lang="en-US" dirty="0" smtClean="0"/>
              <a:t>Vehicle C&amp;D</a:t>
            </a:r>
            <a:endParaRPr lang="en-US" dirty="0"/>
          </a:p>
          <a:p>
            <a:r>
              <a:rPr lang="en-US" dirty="0" smtClean="0"/>
              <a:t>May vary during periods of heightened risk</a:t>
            </a:r>
          </a:p>
        </p:txBody>
      </p:sp>
      <p:pic>
        <p:nvPicPr>
          <p:cNvPr id="7" name="Content Placeholder 6"/>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48200" y="1905000"/>
            <a:ext cx="4038600" cy="3028950"/>
          </a:xfrm>
          <a:prstGeom prst="rect">
            <a:avLst/>
          </a:prstGeom>
          <a:effectLst>
            <a:outerShdw blurRad="50800" dist="38100" dir="2700000" sx="103000" sy="103000" algn="tl" rotWithShape="0">
              <a:prstClr val="black">
                <a:alpha val="40000"/>
              </a:prstClr>
            </a:outerShdw>
          </a:effectLst>
        </p:spPr>
      </p:pic>
      <p:sp>
        <p:nvSpPr>
          <p:cNvPr id="4" name="Footer Placeholder 3"/>
          <p:cNvSpPr>
            <a:spLocks noGrp="1"/>
          </p:cNvSpPr>
          <p:nvPr>
            <p:ph type="ftr" sz="quarter" idx="11"/>
          </p:nvPr>
        </p:nvSpPr>
        <p:spPr/>
        <p:txBody>
          <a:bodyPr/>
          <a:lstStyle/>
          <a:p>
            <a:pPr>
              <a:defRPr/>
            </a:pPr>
            <a:r>
              <a:rPr lang="en-US" dirty="0"/>
              <a:t>Center for Food Security and Public Health, Iowa State University, </a:t>
            </a:r>
            <a:r>
              <a:rPr lang="en-US" dirty="0" smtClean="0"/>
              <a:t>2018</a:t>
            </a:r>
            <a:endParaRPr lang="en-US" dirty="0"/>
          </a:p>
        </p:txBody>
      </p:sp>
      <p:sp>
        <p:nvSpPr>
          <p:cNvPr id="8" name="TextBox 7"/>
          <p:cNvSpPr txBox="1"/>
          <p:nvPr/>
        </p:nvSpPr>
        <p:spPr>
          <a:xfrm>
            <a:off x="5822208" y="4933950"/>
            <a:ext cx="3001334" cy="276999"/>
          </a:xfrm>
          <a:prstGeom prst="rect">
            <a:avLst/>
          </a:prstGeom>
          <a:noFill/>
        </p:spPr>
        <p:txBody>
          <a:bodyPr wrap="none" rtlCol="0">
            <a:spAutoFit/>
          </a:bodyPr>
          <a:lstStyle/>
          <a:p>
            <a:r>
              <a:rPr lang="en-US" sz="1200" i="1" dirty="0" smtClean="0"/>
              <a:t>Lara </a:t>
            </a:r>
            <a:r>
              <a:rPr lang="en-US" sz="1200" i="1" dirty="0" err="1" smtClean="0"/>
              <a:t>Durben</a:t>
            </a:r>
            <a:r>
              <a:rPr lang="en-US" sz="1200" i="1" dirty="0" smtClean="0"/>
              <a:t>, MN Turkey Growers Association</a:t>
            </a:r>
            <a:endParaRPr lang="en-US" sz="1200" i="1" dirty="0"/>
          </a:p>
        </p:txBody>
      </p:sp>
    </p:spTree>
    <p:extLst>
      <p:ext uri="{BB962C8B-B14F-4D97-AF65-F5344CB8AC3E}">
        <p14:creationId xmlns:p14="http://schemas.microsoft.com/office/powerpoint/2010/main" val="41533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Poultry Loading/Unloading</a:t>
            </a:r>
            <a:endParaRPr lang="en-US" dirty="0"/>
          </a:p>
        </p:txBody>
      </p:sp>
      <p:sp>
        <p:nvSpPr>
          <p:cNvPr id="3" name="Content Placeholder 2"/>
          <p:cNvSpPr>
            <a:spLocks noGrp="1"/>
          </p:cNvSpPr>
          <p:nvPr>
            <p:ph idx="1"/>
          </p:nvPr>
        </p:nvSpPr>
        <p:spPr>
          <a:xfrm>
            <a:off x="457200" y="1600200"/>
            <a:ext cx="7772400" cy="4525963"/>
          </a:xfrm>
        </p:spPr>
        <p:txBody>
          <a:bodyPr>
            <a:normAutofit/>
          </a:bodyPr>
          <a:lstStyle/>
          <a:p>
            <a:r>
              <a:rPr lang="en-US" dirty="0" smtClean="0"/>
              <a:t>Done </a:t>
            </a:r>
            <a:r>
              <a:rPr lang="en-US" dirty="0"/>
              <a:t>through a </a:t>
            </a:r>
            <a:r>
              <a:rPr lang="en-US" dirty="0" smtClean="0"/>
              <a:t>PBA </a:t>
            </a:r>
            <a:r>
              <a:rPr lang="en-US" dirty="0"/>
              <a:t>Access </a:t>
            </a:r>
            <a:r>
              <a:rPr lang="en-US" dirty="0" smtClean="0"/>
              <a:t>Point meant for bird movement</a:t>
            </a:r>
          </a:p>
          <a:p>
            <a:r>
              <a:rPr lang="en-US" dirty="0" smtClean="0"/>
              <a:t>Vehicles, personnel, </a:t>
            </a:r>
            <a:br>
              <a:rPr lang="en-US" dirty="0" smtClean="0"/>
            </a:br>
            <a:r>
              <a:rPr lang="en-US" dirty="0" smtClean="0"/>
              <a:t>equipment involved follow biosecure entry procedure</a:t>
            </a:r>
          </a:p>
          <a:p>
            <a:r>
              <a:rPr lang="en-US" dirty="0" smtClean="0"/>
              <a:t>Maintain directional flow, </a:t>
            </a:r>
            <a:br>
              <a:rPr lang="en-US" dirty="0" smtClean="0"/>
            </a:br>
            <a:r>
              <a:rPr lang="en-US" dirty="0" smtClean="0"/>
              <a:t>do not exit and then re-enter</a:t>
            </a:r>
          </a:p>
          <a:p>
            <a:r>
              <a:rPr lang="en-US" dirty="0" smtClean="0"/>
              <a:t>Special procedures may be needed</a:t>
            </a:r>
          </a:p>
          <a:p>
            <a:endParaRPr lang="en-US" dirty="0"/>
          </a:p>
          <a:p>
            <a:endParaRPr lang="en-US" dirty="0"/>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Center for Food Security and Public Health, Iowa State University, 2018</a:t>
            </a:r>
            <a:endParaRPr lang="en-US" dirty="0">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958" y="2438400"/>
            <a:ext cx="2064842" cy="2064842"/>
          </a:xfrm>
          <a:prstGeom prst="rect">
            <a:avLst/>
          </a:prstGeom>
        </p:spPr>
      </p:pic>
    </p:spTree>
    <p:extLst>
      <p:ext uri="{BB962C8B-B14F-4D97-AF65-F5344CB8AC3E}">
        <p14:creationId xmlns:p14="http://schemas.microsoft.com/office/powerpoint/2010/main" val="17311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Biosecure</a:t>
            </a:r>
            <a:r>
              <a:rPr lang="en-US" dirty="0"/>
              <a:t> Exit Procedure</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4800" y="2057400"/>
            <a:ext cx="4368800" cy="3276600"/>
          </a:xfrm>
          <a:effectLst>
            <a:outerShdw blurRad="114300" dist="38100" dir="2700000" sx="103000" sy="103000" algn="tl" rotWithShape="0">
              <a:prstClr val="black">
                <a:alpha val="40000"/>
              </a:prstClr>
            </a:outerShdw>
          </a:effectLst>
        </p:spPr>
      </p:pic>
      <p:sp>
        <p:nvSpPr>
          <p:cNvPr id="5" name="Content Placeholder 4"/>
          <p:cNvSpPr>
            <a:spLocks noGrp="1"/>
          </p:cNvSpPr>
          <p:nvPr>
            <p:ph sz="half" idx="2"/>
          </p:nvPr>
        </p:nvSpPr>
        <p:spPr>
          <a:xfrm>
            <a:off x="4876800" y="1600200"/>
            <a:ext cx="4038600" cy="4525963"/>
          </a:xfrm>
        </p:spPr>
        <p:txBody>
          <a:bodyPr/>
          <a:lstStyle/>
          <a:p>
            <a:r>
              <a:rPr lang="en-US" dirty="0"/>
              <a:t>Remove </a:t>
            </a:r>
            <a:r>
              <a:rPr lang="en-US" dirty="0" smtClean="0"/>
              <a:t/>
            </a:r>
            <a:br>
              <a:rPr lang="en-US" dirty="0" smtClean="0"/>
            </a:br>
            <a:r>
              <a:rPr lang="en-US" dirty="0" smtClean="0"/>
              <a:t>site-dedicated or</a:t>
            </a:r>
            <a:br>
              <a:rPr lang="en-US" dirty="0" smtClean="0"/>
            </a:br>
            <a:r>
              <a:rPr lang="en-US" dirty="0" smtClean="0"/>
              <a:t>disposable </a:t>
            </a:r>
            <a:br>
              <a:rPr lang="en-US" dirty="0" smtClean="0"/>
            </a:br>
            <a:r>
              <a:rPr lang="en-US" dirty="0" smtClean="0"/>
              <a:t>clothing</a:t>
            </a:r>
            <a:r>
              <a:rPr lang="en-US" dirty="0"/>
              <a:t>, </a:t>
            </a:r>
            <a:r>
              <a:rPr lang="en-US" dirty="0" smtClean="0"/>
              <a:t>boots</a:t>
            </a:r>
            <a:endParaRPr lang="en-US" dirty="0"/>
          </a:p>
          <a:p>
            <a:r>
              <a:rPr lang="en-US" dirty="0"/>
              <a:t>C&amp;D footwear, </a:t>
            </a:r>
            <a:r>
              <a:rPr lang="en-US" dirty="0" smtClean="0"/>
              <a:t/>
            </a:r>
            <a:br>
              <a:rPr lang="en-US" dirty="0" smtClean="0"/>
            </a:br>
            <a:r>
              <a:rPr lang="en-US" dirty="0" smtClean="0"/>
              <a:t>wash </a:t>
            </a:r>
            <a:r>
              <a:rPr lang="en-US" dirty="0"/>
              <a:t>hands</a:t>
            </a:r>
          </a:p>
          <a:p>
            <a:r>
              <a:rPr lang="en-US" dirty="0"/>
              <a:t>Soiled clothing </a:t>
            </a:r>
            <a:r>
              <a:rPr lang="en-US" dirty="0" smtClean="0"/>
              <a:t>sealed </a:t>
            </a:r>
            <a:r>
              <a:rPr lang="en-US" dirty="0"/>
              <a:t>in bag/tote </a:t>
            </a:r>
            <a:r>
              <a:rPr lang="en-US" dirty="0" smtClean="0"/>
              <a:t/>
            </a:r>
            <a:br>
              <a:rPr lang="en-US" dirty="0" smtClean="0"/>
            </a:br>
            <a:r>
              <a:rPr lang="en-US" dirty="0" smtClean="0"/>
              <a:t>or </a:t>
            </a:r>
            <a:r>
              <a:rPr lang="en-US" dirty="0"/>
              <a:t>left on operation</a:t>
            </a:r>
          </a:p>
          <a:p>
            <a:endParaRPr lang="en-US" dirty="0"/>
          </a:p>
        </p:txBody>
      </p:sp>
      <p:sp>
        <p:nvSpPr>
          <p:cNvPr id="4" name="Footer Placeholder 3"/>
          <p:cNvSpPr>
            <a:spLocks noGrp="1"/>
          </p:cNvSpPr>
          <p:nvPr>
            <p:ph type="ftr" sz="quarter" idx="11"/>
          </p:nvPr>
        </p:nvSpPr>
        <p:spPr/>
        <p:txBody>
          <a:bodyPr/>
          <a:lstStyle/>
          <a:p>
            <a:pPr>
              <a:defRPr/>
            </a:pPr>
            <a:r>
              <a:rPr lang="en-US" dirty="0"/>
              <a:t>Center for Food Security and Public Health, Iowa State University, </a:t>
            </a:r>
            <a:r>
              <a:rPr lang="en-US" dirty="0" smtClean="0"/>
              <a:t>2018</a:t>
            </a:r>
            <a:endParaRPr lang="en-US" dirty="0"/>
          </a:p>
        </p:txBody>
      </p:sp>
      <p:sp>
        <p:nvSpPr>
          <p:cNvPr id="8" name="TextBox 7"/>
          <p:cNvSpPr txBox="1"/>
          <p:nvPr/>
        </p:nvSpPr>
        <p:spPr>
          <a:xfrm>
            <a:off x="304800" y="5345482"/>
            <a:ext cx="1908921" cy="276999"/>
          </a:xfrm>
          <a:prstGeom prst="rect">
            <a:avLst/>
          </a:prstGeom>
          <a:noFill/>
        </p:spPr>
        <p:txBody>
          <a:bodyPr wrap="none" rtlCol="0">
            <a:spAutoFit/>
          </a:bodyPr>
          <a:lstStyle/>
          <a:p>
            <a:r>
              <a:rPr lang="en-US" sz="1200" i="1" dirty="0" smtClean="0"/>
              <a:t>Danelle Bickett-Weddle, ISU</a:t>
            </a:r>
            <a:endParaRPr lang="en-US" sz="1200" i="1" dirty="0"/>
          </a:p>
        </p:txBody>
      </p:sp>
    </p:spTree>
    <p:extLst>
      <p:ext uri="{BB962C8B-B14F-4D97-AF65-F5344CB8AC3E}">
        <p14:creationId xmlns:p14="http://schemas.microsoft.com/office/powerpoint/2010/main" val="379393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Items leaving the PBA</a:t>
            </a:r>
            <a:endParaRPr lang="en-US" dirty="0"/>
          </a:p>
        </p:txBody>
      </p:sp>
      <p:sp>
        <p:nvSpPr>
          <p:cNvPr id="3" name="Content Placeholder 2"/>
          <p:cNvSpPr>
            <a:spLocks noGrp="1"/>
          </p:cNvSpPr>
          <p:nvPr>
            <p:ph idx="1"/>
          </p:nvPr>
        </p:nvSpPr>
        <p:spPr>
          <a:xfrm>
            <a:off x="457200" y="1600200"/>
            <a:ext cx="6019800" cy="4525963"/>
          </a:xfrm>
        </p:spPr>
        <p:txBody>
          <a:bodyPr/>
          <a:lstStyle/>
          <a:p>
            <a:r>
              <a:rPr lang="en-US" dirty="0" smtClean="0"/>
              <a:t>Mortalities</a:t>
            </a:r>
          </a:p>
          <a:p>
            <a:pPr lvl="1"/>
            <a:r>
              <a:rPr lang="en-US" dirty="0" smtClean="0"/>
              <a:t>Step-wise removal for container at edge of PBA</a:t>
            </a:r>
          </a:p>
          <a:p>
            <a:pPr lvl="1"/>
            <a:r>
              <a:rPr lang="en-US" dirty="0" smtClean="0"/>
              <a:t>Report if needed</a:t>
            </a:r>
          </a:p>
          <a:p>
            <a:r>
              <a:rPr lang="en-US" dirty="0" smtClean="0"/>
              <a:t>Manure and litter</a:t>
            </a:r>
          </a:p>
          <a:p>
            <a:pPr lvl="1"/>
            <a:r>
              <a:rPr lang="en-US" dirty="0" smtClean="0"/>
              <a:t>SOPs</a:t>
            </a:r>
          </a:p>
          <a:p>
            <a:pPr lvl="1"/>
            <a:r>
              <a:rPr lang="en-US" dirty="0" smtClean="0"/>
              <a:t>May involve modified PBA</a:t>
            </a:r>
          </a:p>
          <a:p>
            <a:r>
              <a:rPr lang="en-US" dirty="0" smtClean="0"/>
              <a:t>Site-dedicated equipment</a:t>
            </a: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Center for Food Security and Public Health, Iowa State University, 2018</a:t>
            </a:r>
            <a:endParaRPr lang="en-US" dirty="0">
              <a:solidFill>
                <a:prstClr val="black">
                  <a:tint val="75000"/>
                </a:prstClr>
              </a:solidFill>
            </a:endParaRPr>
          </a:p>
        </p:txBody>
      </p:sp>
      <p:pic>
        <p:nvPicPr>
          <p:cNvPr id="5"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399" y="1752600"/>
            <a:ext cx="1643288" cy="1645920"/>
          </a:xfrm>
          <a:prstGeom prst="rect">
            <a:avLst/>
          </a:prstGeom>
        </p:spPr>
      </p:pic>
      <p:pic>
        <p:nvPicPr>
          <p:cNvPr id="6" name="Content Placeholder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1771" y="3518905"/>
            <a:ext cx="1645920" cy="1645920"/>
          </a:xfrm>
          <a:prstGeom prst="rect">
            <a:avLst/>
          </a:prstGeom>
        </p:spPr>
      </p:pic>
    </p:spTree>
    <p:extLst>
      <p:ext uri="{BB962C8B-B14F-4D97-AF65-F5344CB8AC3E}">
        <p14:creationId xmlns:p14="http://schemas.microsoft.com/office/powerpoint/2010/main" val="24439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Congratulations!</a:t>
            </a:r>
          </a:p>
        </p:txBody>
      </p:sp>
      <p:sp>
        <p:nvSpPr>
          <p:cNvPr id="3" name="Content Placeholder 2"/>
          <p:cNvSpPr>
            <a:spLocks noGrp="1"/>
          </p:cNvSpPr>
          <p:nvPr>
            <p:ph idx="1"/>
          </p:nvPr>
        </p:nvSpPr>
        <p:spPr>
          <a:xfrm>
            <a:off x="647700" y="1417638"/>
            <a:ext cx="7848600" cy="4525963"/>
          </a:xfrm>
        </p:spPr>
        <p:txBody>
          <a:bodyPr>
            <a:normAutofit/>
          </a:bodyPr>
          <a:lstStyle/>
          <a:p>
            <a:pPr marL="0" indent="0">
              <a:buNone/>
            </a:pPr>
            <a:r>
              <a:rPr lang="en-US" sz="2800" dirty="0"/>
              <a:t>Complete the lessons:</a:t>
            </a:r>
          </a:p>
          <a:p>
            <a:pPr>
              <a:buFont typeface="Wingdings" panose="05000000000000000000" pitchFamily="2" charset="2"/>
              <a:buChar char="ü"/>
            </a:pPr>
            <a:r>
              <a:rPr lang="en-US" sz="2800" i="1" dirty="0"/>
              <a:t>Understanding the Perimeter Buffer Area</a:t>
            </a:r>
          </a:p>
          <a:p>
            <a:pPr>
              <a:buFont typeface="Wingdings" panose="05000000000000000000" pitchFamily="2" charset="2"/>
              <a:buChar char="q"/>
            </a:pPr>
            <a:r>
              <a:rPr lang="en-US" sz="2800" i="1" dirty="0" smtClean="0">
                <a:solidFill>
                  <a:schemeClr val="tx1"/>
                </a:solidFill>
              </a:rPr>
              <a:t>Do </a:t>
            </a:r>
            <a:r>
              <a:rPr lang="en-US" sz="2800" i="1" dirty="0">
                <a:solidFill>
                  <a:schemeClr val="tx1"/>
                </a:solidFill>
              </a:rPr>
              <a:t>Not Bring </a:t>
            </a:r>
            <a:r>
              <a:rPr lang="en-US" sz="2800" i="1" dirty="0" smtClean="0">
                <a:solidFill>
                  <a:schemeClr val="tx1"/>
                </a:solidFill>
              </a:rPr>
              <a:t>Disease to </a:t>
            </a:r>
            <a:r>
              <a:rPr lang="en-US" sz="2800" i="1" dirty="0">
                <a:solidFill>
                  <a:schemeClr val="tx1"/>
                </a:solidFill>
              </a:rPr>
              <a:t>the </a:t>
            </a:r>
            <a:r>
              <a:rPr lang="en-US" sz="2800" i="1" dirty="0" smtClean="0">
                <a:solidFill>
                  <a:schemeClr val="tx1"/>
                </a:solidFill>
              </a:rPr>
              <a:t>Poultry Site</a:t>
            </a:r>
          </a:p>
          <a:p>
            <a:pPr>
              <a:buFont typeface="Wingdings" panose="05000000000000000000" pitchFamily="2" charset="2"/>
              <a:buChar char="q"/>
            </a:pPr>
            <a:r>
              <a:rPr lang="en-US" sz="2800" i="1" dirty="0" smtClean="0"/>
              <a:t>Understanding </a:t>
            </a:r>
            <a:r>
              <a:rPr lang="en-US" sz="2800" i="1" dirty="0"/>
              <a:t>the Line of </a:t>
            </a:r>
            <a:r>
              <a:rPr lang="en-US" sz="2800" i="1" dirty="0" smtClean="0"/>
              <a:t>Separation</a:t>
            </a:r>
            <a:endParaRPr lang="en-US" sz="2800" i="1" dirty="0">
              <a:solidFill>
                <a:schemeClr val="tx1"/>
              </a:solidFill>
            </a:endParaRPr>
          </a:p>
          <a:p>
            <a:pPr marL="0" indent="0">
              <a:buNone/>
            </a:pPr>
            <a:r>
              <a:rPr lang="en-US" sz="2800" dirty="0"/>
              <a:t>Then:</a:t>
            </a:r>
          </a:p>
          <a:p>
            <a:pPr>
              <a:buFont typeface="Wingdings" panose="05000000000000000000" pitchFamily="2" charset="2"/>
              <a:buChar char="q"/>
            </a:pPr>
            <a:r>
              <a:rPr lang="en-US" sz="2800" dirty="0">
                <a:solidFill>
                  <a:schemeClr val="tx1"/>
                </a:solidFill>
              </a:rPr>
              <a:t>Review the parts of the written site-specific </a:t>
            </a:r>
            <a:r>
              <a:rPr lang="en-US" sz="2800" dirty="0" smtClean="0">
                <a:solidFill>
                  <a:schemeClr val="tx1"/>
                </a:solidFill>
              </a:rPr>
              <a:t>biosecurity plan that </a:t>
            </a:r>
            <a:r>
              <a:rPr lang="en-US" sz="2800" dirty="0">
                <a:solidFill>
                  <a:schemeClr val="tx1"/>
                </a:solidFill>
              </a:rPr>
              <a:t>apply </a:t>
            </a:r>
            <a:r>
              <a:rPr lang="en-US" sz="2800" dirty="0" smtClean="0">
                <a:solidFill>
                  <a:schemeClr val="tx1"/>
                </a:solidFill>
              </a:rPr>
              <a:t/>
            </a:r>
            <a:br>
              <a:rPr lang="en-US" sz="2800" dirty="0" smtClean="0">
                <a:solidFill>
                  <a:schemeClr val="tx1"/>
                </a:solidFill>
              </a:rPr>
            </a:br>
            <a:r>
              <a:rPr lang="en-US" sz="2800" dirty="0" smtClean="0">
                <a:solidFill>
                  <a:schemeClr val="tx1"/>
                </a:solidFill>
              </a:rPr>
              <a:t>to </a:t>
            </a:r>
            <a:r>
              <a:rPr lang="en-US" sz="2800" dirty="0">
                <a:solidFill>
                  <a:schemeClr val="tx1"/>
                </a:solidFill>
              </a:rPr>
              <a:t>your responsibilities</a:t>
            </a:r>
          </a:p>
          <a:p>
            <a:pPr>
              <a:buFont typeface="Wingdings" panose="05000000000000000000" pitchFamily="2" charset="2"/>
              <a:buChar char="q"/>
            </a:pPr>
            <a:r>
              <a:rPr lang="en-US" sz="2800" dirty="0"/>
              <a:t>Document your training</a:t>
            </a:r>
            <a:endParaRPr lang="en-US" sz="2800" dirty="0">
              <a:solidFill>
                <a:schemeClr val="tx1"/>
              </a:solidFill>
            </a:endParaRPr>
          </a:p>
          <a:p>
            <a:endParaRPr lang="en-US" sz="2800" dirty="0">
              <a:solidFill>
                <a:schemeClr val="tx1"/>
              </a:solidFill>
            </a:endParaRPr>
          </a:p>
          <a:p>
            <a:endParaRPr lang="en-US" sz="2800" dirty="0">
              <a:solidFill>
                <a:schemeClr val="tx1"/>
              </a:solidFill>
            </a:endParaRPr>
          </a:p>
        </p:txBody>
      </p:sp>
      <p:sp>
        <p:nvSpPr>
          <p:cNvPr id="4" name="Footer Placeholder 3"/>
          <p:cNvSpPr>
            <a:spLocks noGrp="1"/>
          </p:cNvSpPr>
          <p:nvPr>
            <p:ph type="ftr" sz="quarter" idx="11"/>
          </p:nvPr>
        </p:nvSpPr>
        <p:spPr/>
        <p:txBody>
          <a:bodyPr/>
          <a:lstStyle/>
          <a:p>
            <a:pPr>
              <a:defRPr/>
            </a:pPr>
            <a:r>
              <a:rPr lang="en-US" dirty="0">
                <a:solidFill>
                  <a:srgbClr val="898989"/>
                </a:solidFill>
              </a:rPr>
              <a:t>Center for Food Security and Public Health, Iowa State University, </a:t>
            </a:r>
            <a:r>
              <a:rPr lang="en-US" dirty="0" smtClean="0">
                <a:solidFill>
                  <a:srgbClr val="898989"/>
                </a:solidFill>
              </a:rPr>
              <a:t>2018</a:t>
            </a:r>
            <a:endParaRPr lang="en-US" dirty="0">
              <a:solidFill>
                <a:srgbClr val="898989"/>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572001"/>
            <a:ext cx="1371600" cy="1371600"/>
          </a:xfrm>
          <a:prstGeom prst="rect">
            <a:avLst/>
          </a:prstGeom>
        </p:spPr>
      </p:pic>
    </p:spTree>
    <p:extLst>
      <p:ext uri="{BB962C8B-B14F-4D97-AF65-F5344CB8AC3E}">
        <p14:creationId xmlns:p14="http://schemas.microsoft.com/office/powerpoint/2010/main" val="93112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black">
                    <a:tint val="75000"/>
                  </a:prstClr>
                </a:solidFill>
              </a:rPr>
              <a:t>Center for Food Security and Public Health, Iowa State University, 2018</a:t>
            </a:r>
            <a:endParaRPr lang="en-US" dirty="0">
              <a:solidFill>
                <a:prstClr val="black">
                  <a:tint val="75000"/>
                </a:prst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2286000"/>
            <a:ext cx="5620047" cy="2694209"/>
          </a:xfrm>
          <a:prstGeom prst="rect">
            <a:avLst/>
          </a:prstGeom>
        </p:spPr>
      </p:pic>
    </p:spTree>
    <p:extLst>
      <p:ext uri="{BB962C8B-B14F-4D97-AF65-F5344CB8AC3E}">
        <p14:creationId xmlns:p14="http://schemas.microsoft.com/office/powerpoint/2010/main" val="241006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Goals</a:t>
            </a:r>
            <a:endParaRPr lang="en-US" dirty="0"/>
          </a:p>
        </p:txBody>
      </p:sp>
      <p:sp>
        <p:nvSpPr>
          <p:cNvPr id="3" name="Content Placeholder 2"/>
          <p:cNvSpPr>
            <a:spLocks noGrp="1"/>
          </p:cNvSpPr>
          <p:nvPr>
            <p:ph idx="1"/>
          </p:nvPr>
        </p:nvSpPr>
        <p:spPr/>
        <p:txBody>
          <a:bodyPr/>
          <a:lstStyle/>
          <a:p>
            <a:r>
              <a:rPr lang="en-US" dirty="0" smtClean="0"/>
              <a:t>Explain how to identify the Perimeter Buffer Area (PBA) and what its purpose is</a:t>
            </a:r>
          </a:p>
          <a:p>
            <a:endParaRPr lang="en-US" dirty="0" smtClean="0"/>
          </a:p>
          <a:p>
            <a:r>
              <a:rPr lang="en-US" dirty="0" smtClean="0"/>
              <a:t>Describe how to respect the PBA </a:t>
            </a:r>
          </a:p>
          <a:p>
            <a:endParaRPr lang="en-US" dirty="0"/>
          </a:p>
          <a:p>
            <a:r>
              <a:rPr lang="en-US" dirty="0" smtClean="0"/>
              <a:t>Explain biosecurity measures to be taken when entering the PBA</a:t>
            </a:r>
            <a:endParaRPr lang="en-US"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Tree>
    <p:extLst>
      <p:ext uri="{BB962C8B-B14F-4D97-AF65-F5344CB8AC3E}">
        <p14:creationId xmlns:p14="http://schemas.microsoft.com/office/powerpoint/2010/main" val="16276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Perimeter Buffer Area (PBA)</a:t>
            </a:r>
            <a:endParaRPr lang="en-US" dirty="0"/>
          </a:p>
        </p:txBody>
      </p:sp>
      <p:sp>
        <p:nvSpPr>
          <p:cNvPr id="3" name="Content Placeholder 2"/>
          <p:cNvSpPr>
            <a:spLocks noGrp="1"/>
          </p:cNvSpPr>
          <p:nvPr>
            <p:ph idx="1"/>
          </p:nvPr>
        </p:nvSpPr>
        <p:spPr>
          <a:xfrm>
            <a:off x="457200" y="1600200"/>
            <a:ext cx="6781800" cy="4525963"/>
          </a:xfrm>
        </p:spPr>
        <p:txBody>
          <a:bodyPr/>
          <a:lstStyle/>
          <a:p>
            <a:r>
              <a:rPr lang="en-US" dirty="0"/>
              <a:t>Outer control boundary around the buildings </a:t>
            </a:r>
            <a:r>
              <a:rPr lang="en-US" dirty="0" smtClean="0"/>
              <a:t>and poultry raising area</a:t>
            </a:r>
            <a:endParaRPr lang="en-US" dirty="0"/>
          </a:p>
          <a:p>
            <a:r>
              <a:rPr lang="en-US" dirty="0" smtClean="0"/>
              <a:t>Purpose to reduce contamination, protect birds</a:t>
            </a:r>
          </a:p>
          <a:p>
            <a:r>
              <a:rPr lang="en-US" dirty="0" smtClean="0"/>
              <a:t>Control entry of vehicles, equipment, people </a:t>
            </a:r>
            <a:r>
              <a:rPr lang="en-US" dirty="0" smtClean="0">
                <a:sym typeface="Wingdings" panose="05000000000000000000" pitchFamily="2" charset="2"/>
              </a:rPr>
              <a:t> reduce risk of disease introduction</a:t>
            </a:r>
            <a:endParaRPr lang="en-US"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581" y="1636857"/>
            <a:ext cx="1874837" cy="1874837"/>
          </a:xfrm>
          <a:prstGeom prst="rect">
            <a:avLst/>
          </a:prstGeom>
        </p:spPr>
      </p:pic>
    </p:spTree>
    <p:extLst>
      <p:ext uri="{BB962C8B-B14F-4D97-AF65-F5344CB8AC3E}">
        <p14:creationId xmlns:p14="http://schemas.microsoft.com/office/powerpoint/2010/main" val="54128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Line of Defense”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 y="1600200"/>
            <a:ext cx="8448675" cy="4679266"/>
          </a:xfrm>
          <a:effectLst>
            <a:outerShdw blurRad="114300" dist="38100" dir="2700000" sx="103000" sy="103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Tree>
    <p:extLst>
      <p:ext uri="{BB962C8B-B14F-4D97-AF65-F5344CB8AC3E}">
        <p14:creationId xmlns:p14="http://schemas.microsoft.com/office/powerpoint/2010/main" val="262954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the PBA</a:t>
            </a:r>
            <a:endParaRPr lang="en-US" dirty="0"/>
          </a:p>
        </p:txBody>
      </p:sp>
      <p:sp>
        <p:nvSpPr>
          <p:cNvPr id="3" name="Content Placeholder 2"/>
          <p:cNvSpPr>
            <a:spLocks noGrp="1"/>
          </p:cNvSpPr>
          <p:nvPr>
            <p:ph sz="half" idx="1"/>
          </p:nvPr>
        </p:nvSpPr>
        <p:spPr/>
        <p:txBody>
          <a:bodyPr/>
          <a:lstStyle/>
          <a:p>
            <a:r>
              <a:rPr lang="en-US" dirty="0"/>
              <a:t>Read the Biosecurity Plan</a:t>
            </a:r>
          </a:p>
          <a:p>
            <a:r>
              <a:rPr lang="en-US" dirty="0"/>
              <a:t>Look for barriers on the </a:t>
            </a:r>
            <a:r>
              <a:rPr lang="en-US" dirty="0" smtClean="0"/>
              <a:t>site,</a:t>
            </a:r>
          </a:p>
          <a:p>
            <a:pPr marL="0" indent="0">
              <a:spcBef>
                <a:spcPts val="0"/>
              </a:spcBef>
              <a:buNone/>
            </a:pPr>
            <a:r>
              <a:rPr lang="en-US" dirty="0"/>
              <a:t> </a:t>
            </a:r>
            <a:r>
              <a:rPr lang="en-US" dirty="0" smtClean="0"/>
              <a:t>  signage</a:t>
            </a:r>
          </a:p>
          <a:p>
            <a:r>
              <a:rPr lang="en-US" dirty="0" smtClean="0"/>
              <a:t>Ask the Biosecurity Coordinator</a:t>
            </a:r>
          </a:p>
        </p:txBody>
      </p:sp>
      <p:pic>
        <p:nvPicPr>
          <p:cNvPr id="6" name="Content Placeholder 5" descr="Screen Clippin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1818"/>
            <a:ext cx="4038600" cy="3042726"/>
          </a:xfrm>
          <a:effectLst>
            <a:outerShdw blurRad="114300" dist="38100" dir="2700000" sx="103000" sy="103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Tree>
    <p:extLst>
      <p:ext uri="{BB962C8B-B14F-4D97-AF65-F5344CB8AC3E}">
        <p14:creationId xmlns:p14="http://schemas.microsoft.com/office/powerpoint/2010/main" val="25555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Example PBA</a:t>
            </a:r>
            <a:endParaRPr lang="en-US" dirty="0"/>
          </a:p>
        </p:txBody>
      </p:sp>
      <p:sp>
        <p:nvSpPr>
          <p:cNvPr id="4" name="Footer Placeholder 3"/>
          <p:cNvSpPr>
            <a:spLocks noGrp="1"/>
          </p:cNvSpPr>
          <p:nvPr>
            <p:ph type="ftr" sz="quarter" idx="11"/>
          </p:nvPr>
        </p:nvSpPr>
        <p:spPr>
          <a:xfrm>
            <a:off x="4953000" y="6556590"/>
            <a:ext cx="4419600" cy="365125"/>
          </a:xfrm>
        </p:spPr>
        <p:txBody>
          <a:bodyPr/>
          <a:lstStyle/>
          <a:p>
            <a:pPr>
              <a:defRPr/>
            </a:pPr>
            <a:r>
              <a:rPr lang="en-US" smtClean="0"/>
              <a:t>Center for Food Security and Public Health, Iowa State </a:t>
            </a:r>
            <a:r>
              <a:rPr lang="en-US" smtClean="0">
                <a:solidFill>
                  <a:srgbClr val="898989"/>
                </a:solidFill>
              </a:rPr>
              <a:t>University</a:t>
            </a:r>
            <a:r>
              <a:rPr lang="en-US" smtClean="0"/>
              <a:t>, 2018</a:t>
            </a:r>
            <a:endParaRPr lang="en-US" dirty="0"/>
          </a:p>
        </p:txBody>
      </p:sp>
      <p:pic>
        <p:nvPicPr>
          <p:cNvPr id="8" name="Content Placeholder 7" descr="C:\Users\jaroth\AppData\Local\Microsoft\Windows\Temporary Internet Files\Content.Outlook\Z4EXGRFQ\Line_of_Separation_Figure_2_150908.jpg"/>
          <p:cNvPicPr>
            <a:picLocks noGrp="1"/>
          </p:cNvPicPr>
          <p:nvPr>
            <p:ph idx="1"/>
          </p:nvPr>
        </p:nvPicPr>
        <p:blipFill rotWithShape="1">
          <a:blip r:embed="rId3">
            <a:extLst>
              <a:ext uri="{28A0092B-C50C-407E-A947-70E740481C1C}">
                <a14:useLocalDpi xmlns:a14="http://schemas.microsoft.com/office/drawing/2010/main" val="0"/>
              </a:ext>
            </a:extLst>
          </a:blip>
          <a:srcRect t="6739" b="7801"/>
          <a:stretch/>
        </p:blipFill>
        <p:spPr bwMode="auto">
          <a:xfrm>
            <a:off x="1676400" y="930275"/>
            <a:ext cx="5791200" cy="5699125"/>
          </a:xfrm>
          <a:prstGeom prst="rect">
            <a:avLst/>
          </a:prstGeom>
          <a:noFill/>
          <a:ln>
            <a:noFill/>
          </a:ln>
          <a:effectLst>
            <a:outerShdw blurRad="114300" dist="38100" dir="2700000" sx="103000" sy="103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73561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PBA</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19200"/>
            <a:ext cx="8276896" cy="4800600"/>
          </a:xfrm>
          <a:effectLst>
            <a:outerShdw blurRad="114300" dist="38100" dir="2700000" sx="103000" sy="103000" algn="tl" rotWithShape="0">
              <a:prstClr val="black">
                <a:alpha val="40000"/>
              </a:prstClr>
            </a:outerShdw>
          </a:effectLst>
        </p:spPr>
      </p:pic>
      <p:sp>
        <p:nvSpPr>
          <p:cNvPr id="5" name="Footer Placeholder 4"/>
          <p:cNvSpPr>
            <a:spLocks noGrp="1"/>
          </p:cNvSpPr>
          <p:nvPr>
            <p:ph type="ftr" sz="quarter" idx="11"/>
          </p:nvPr>
        </p:nvSpPr>
        <p:spPr/>
        <p:txBody>
          <a:bodyPr/>
          <a:lstStyle/>
          <a:p>
            <a:r>
              <a:rPr lang="en-US" dirty="0" smtClean="0"/>
              <a:t>Center for Food Security and Public Health, Iowa State University, 2018</a:t>
            </a:r>
            <a:endParaRPr lang="en-US" dirty="0"/>
          </a:p>
        </p:txBody>
      </p:sp>
    </p:spTree>
    <p:extLst>
      <p:ext uri="{BB962C8B-B14F-4D97-AF65-F5344CB8AC3E}">
        <p14:creationId xmlns:p14="http://schemas.microsoft.com/office/powerpoint/2010/main" val="1598242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38068"/>
          <a:stretch/>
        </p:blipFill>
        <p:spPr>
          <a:xfrm>
            <a:off x="346172" y="3474245"/>
            <a:ext cx="4038599" cy="3039258"/>
          </a:xfrm>
          <a:prstGeom prst="rect">
            <a:avLst/>
          </a:prstGeom>
          <a:effectLst>
            <a:outerShdw blurRad="114300" dist="38100" dir="2700000" sx="103000" sy="103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dirty="0" smtClean="0"/>
              <a:t>Respecting the PBA- Personnel</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a:t>Know if job duties require entry</a:t>
            </a:r>
          </a:p>
          <a:p>
            <a:r>
              <a:rPr lang="en-US" dirty="0"/>
              <a:t>Prior to arrival</a:t>
            </a:r>
          </a:p>
          <a:p>
            <a:pPr lvl="1"/>
            <a:r>
              <a:rPr lang="en-US" dirty="0"/>
              <a:t>Showered</a:t>
            </a:r>
          </a:p>
          <a:p>
            <a:pPr lvl="1"/>
            <a:r>
              <a:rPr lang="en-US" dirty="0"/>
              <a:t>Clean clothing, footwear</a:t>
            </a:r>
          </a:p>
          <a:p>
            <a:pPr lvl="1"/>
            <a:r>
              <a:rPr lang="en-US" dirty="0"/>
              <a:t>Personal items </a:t>
            </a:r>
            <a:br>
              <a:rPr lang="en-US" dirty="0"/>
            </a:br>
            <a:r>
              <a:rPr lang="en-US" dirty="0"/>
              <a:t>left home</a:t>
            </a:r>
          </a:p>
          <a:p>
            <a:r>
              <a:rPr lang="en-US" dirty="0"/>
              <a:t>Clean vehicle interior</a:t>
            </a:r>
          </a:p>
          <a:p>
            <a:r>
              <a:rPr lang="en-US" dirty="0"/>
              <a:t>Arrival agreement</a:t>
            </a:r>
          </a:p>
          <a:p>
            <a:r>
              <a:rPr lang="en-US" dirty="0"/>
              <a:t>Entry logbook</a:t>
            </a:r>
          </a:p>
          <a:p>
            <a:endParaRPr lang="en-US" dirty="0"/>
          </a:p>
        </p:txBody>
      </p:sp>
      <p:sp>
        <p:nvSpPr>
          <p:cNvPr id="5" name="Footer Placeholder 4"/>
          <p:cNvSpPr>
            <a:spLocks noGrp="1"/>
          </p:cNvSpPr>
          <p:nvPr>
            <p:ph type="ftr" sz="quarter" idx="11"/>
          </p:nvPr>
        </p:nvSpPr>
        <p:spPr/>
        <p:txBody>
          <a:bodyPr/>
          <a:lstStyle/>
          <a:p>
            <a:r>
              <a:rPr lang="en-US" dirty="0" smtClean="0"/>
              <a:t>Center for Food Security and Public Health, Iowa State University, </a:t>
            </a:r>
            <a:r>
              <a:rPr lang="en-US" dirty="0" smtClean="0"/>
              <a:t>2018</a:t>
            </a:r>
            <a:endParaRPr lang="en-US" dirty="0"/>
          </a:p>
        </p:txBody>
      </p:sp>
      <p:pic>
        <p:nvPicPr>
          <p:cNvPr id="7" name="Picture 6"/>
          <p:cNvPicPr>
            <a:picLocks noChangeAspect="1"/>
          </p:cNvPicPr>
          <p:nvPr/>
        </p:nvPicPr>
        <p:blipFill>
          <a:blip r:embed="rId4"/>
          <a:stretch>
            <a:fillRect/>
          </a:stretch>
        </p:blipFill>
        <p:spPr>
          <a:xfrm>
            <a:off x="319056" y="3176568"/>
            <a:ext cx="1908213" cy="323116"/>
          </a:xfrm>
          <a:prstGeom prst="rect">
            <a:avLst/>
          </a:prstGeom>
        </p:spPr>
      </p:pic>
      <p:pic>
        <p:nvPicPr>
          <p:cNvPr id="9" name="Content Placeholder 5"/>
          <p:cNvPicPr>
            <a:picLocks noChangeAspect="1"/>
          </p:cNvPicPr>
          <p:nvPr/>
        </p:nvPicPr>
        <p:blipFill rotWithShape="1">
          <a:blip r:embed="rId5" cstate="print">
            <a:extLst>
              <a:ext uri="{28A0092B-C50C-407E-A947-70E740481C1C}">
                <a14:useLocalDpi xmlns:a14="http://schemas.microsoft.com/office/drawing/2010/main" val="0"/>
              </a:ext>
            </a:extLst>
          </a:blip>
          <a:srcRect b="27139"/>
          <a:stretch/>
        </p:blipFill>
        <p:spPr>
          <a:xfrm>
            <a:off x="346172" y="1143000"/>
            <a:ext cx="4038600" cy="1954203"/>
          </a:xfrm>
          <a:prstGeom prst="rect">
            <a:avLst/>
          </a:prstGeom>
          <a:effectLst>
            <a:outerShdw blurRad="114300" dist="38100" dir="2700000" sx="103000" sy="103000" algn="tl" rotWithShape="0">
              <a:prstClr val="black">
                <a:alpha val="40000"/>
              </a:prstClr>
            </a:outerShdw>
          </a:effectLst>
        </p:spPr>
      </p:pic>
      <p:pic>
        <p:nvPicPr>
          <p:cNvPr id="10" name="Picture 8" descr="Image result for red x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065" y="123824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5473" y="2872498"/>
            <a:ext cx="1981365" cy="1981365"/>
          </a:xfrm>
          <a:prstGeom prst="rect">
            <a:avLst/>
          </a:prstGeom>
        </p:spPr>
      </p:pic>
    </p:spTree>
    <p:extLst>
      <p:ext uri="{BB962C8B-B14F-4D97-AF65-F5344CB8AC3E}">
        <p14:creationId xmlns:p14="http://schemas.microsoft.com/office/powerpoint/2010/main" val="255032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descr="Screen Clippin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5334000" y="3678720"/>
            <a:ext cx="3492704" cy="2699527"/>
          </a:xfrm>
          <a:effectLst>
            <a:outerShdw blurRad="114300" dist="38100" dir="2700000" sx="103000" sy="103000" algn="tl" rotWithShape="0">
              <a:prstClr val="black">
                <a:alpha val="40000"/>
              </a:prstClr>
            </a:outerShdw>
          </a:effectLst>
        </p:spPr>
      </p:pic>
      <p:sp>
        <p:nvSpPr>
          <p:cNvPr id="2" name="Title 1"/>
          <p:cNvSpPr>
            <a:spLocks noGrp="1"/>
          </p:cNvSpPr>
          <p:nvPr>
            <p:ph type="title"/>
          </p:nvPr>
        </p:nvSpPr>
        <p:spPr/>
        <p:txBody>
          <a:bodyPr>
            <a:normAutofit fontScale="90000"/>
          </a:bodyPr>
          <a:lstStyle/>
          <a:p>
            <a:r>
              <a:rPr lang="en-US" smtClean="0"/>
              <a:t>Respecting the PBA- </a:t>
            </a:r>
            <a:br>
              <a:rPr lang="en-US" smtClean="0"/>
            </a:br>
            <a:r>
              <a:rPr lang="en-US" smtClean="0"/>
              <a:t>Vehicles and Equipment</a:t>
            </a:r>
            <a:endParaRPr lang="en-US" dirty="0"/>
          </a:p>
        </p:txBody>
      </p:sp>
      <p:sp>
        <p:nvSpPr>
          <p:cNvPr id="5" name="Footer Placeholder 4"/>
          <p:cNvSpPr>
            <a:spLocks noGrp="1"/>
          </p:cNvSpPr>
          <p:nvPr>
            <p:ph type="ftr" sz="quarter" idx="11"/>
          </p:nvPr>
        </p:nvSpPr>
        <p:spPr/>
        <p:txBody>
          <a:bodyPr/>
          <a:lstStyle/>
          <a:p>
            <a:r>
              <a:rPr lang="en-US" smtClean="0"/>
              <a:t>Center for Food Security and Public Health, Iowa State University, 2018</a:t>
            </a:r>
            <a:endParaRPr lang="en-US" dirty="0"/>
          </a:p>
        </p:txBody>
      </p:sp>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788940"/>
            <a:ext cx="3720998" cy="2490915"/>
          </a:xfrm>
          <a:prstGeom prst="rect">
            <a:avLst/>
          </a:prstGeom>
          <a:effectLst>
            <a:outerShdw blurRad="114300" dist="38100" dir="2700000" sx="103000" sy="103000" algn="tl" rotWithShape="0">
              <a:prstClr val="black">
                <a:alpha val="40000"/>
              </a:prstClr>
            </a:outerShdw>
          </a:effectLst>
        </p:spPr>
      </p:pic>
      <p:sp>
        <p:nvSpPr>
          <p:cNvPr id="7" name="TextBox 6"/>
          <p:cNvSpPr txBox="1"/>
          <p:nvPr/>
        </p:nvSpPr>
        <p:spPr>
          <a:xfrm>
            <a:off x="7175602" y="3955635"/>
            <a:ext cx="1193596" cy="276999"/>
          </a:xfrm>
          <a:prstGeom prst="rect">
            <a:avLst/>
          </a:prstGeom>
          <a:noFill/>
        </p:spPr>
        <p:txBody>
          <a:bodyPr wrap="none" rtlCol="0">
            <a:spAutoFit/>
          </a:bodyPr>
          <a:lstStyle/>
          <a:p>
            <a:r>
              <a:rPr lang="en-US" sz="1200" i="1" dirty="0" smtClean="0"/>
              <a:t>Pam Zaabel, ISU</a:t>
            </a:r>
            <a:endParaRPr lang="en-US" sz="1200" i="1" dirty="0"/>
          </a:p>
        </p:txBody>
      </p:sp>
      <p:sp>
        <p:nvSpPr>
          <p:cNvPr id="10" name="Content Placeholder 9"/>
          <p:cNvSpPr>
            <a:spLocks noGrp="1"/>
          </p:cNvSpPr>
          <p:nvPr>
            <p:ph sz="half" idx="1"/>
          </p:nvPr>
        </p:nvSpPr>
        <p:spPr>
          <a:xfrm>
            <a:off x="457200" y="1600200"/>
            <a:ext cx="4419294" cy="4525963"/>
          </a:xfrm>
        </p:spPr>
        <p:txBody>
          <a:bodyPr>
            <a:normAutofit/>
          </a:bodyPr>
          <a:lstStyle/>
          <a:p>
            <a:r>
              <a:rPr lang="en-US" dirty="0" smtClean="0"/>
              <a:t>Parking Area</a:t>
            </a:r>
          </a:p>
          <a:p>
            <a:pPr lvl="1"/>
            <a:r>
              <a:rPr lang="en-US" dirty="0" smtClean="0"/>
              <a:t>For vehicles not </a:t>
            </a:r>
            <a:br>
              <a:rPr lang="en-US" dirty="0" smtClean="0"/>
            </a:br>
            <a:r>
              <a:rPr lang="en-US" dirty="0" smtClean="0"/>
              <a:t>entering site</a:t>
            </a:r>
          </a:p>
          <a:p>
            <a:pPr lvl="1"/>
            <a:r>
              <a:rPr lang="en-US" dirty="0" smtClean="0"/>
              <a:t>Outside of PBA</a:t>
            </a:r>
          </a:p>
          <a:p>
            <a:r>
              <a:rPr lang="en-US" dirty="0" smtClean="0"/>
              <a:t>Deliveries, supplies</a:t>
            </a:r>
          </a:p>
          <a:p>
            <a:pPr lvl="1"/>
            <a:r>
              <a:rPr lang="en-US" dirty="0" smtClean="0"/>
              <a:t>Outside of PBA </a:t>
            </a:r>
          </a:p>
          <a:p>
            <a:r>
              <a:rPr lang="en-US" dirty="0" smtClean="0"/>
              <a:t>Others proceed to Cleaning &amp; Disinfection (C&amp;D) Station</a:t>
            </a:r>
          </a:p>
        </p:txBody>
      </p:sp>
      <p:pic>
        <p:nvPicPr>
          <p:cNvPr id="16" name="Content Placeholder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617" y="3377680"/>
            <a:ext cx="1549261" cy="1549261"/>
          </a:xfrm>
          <a:prstGeom prst="rect">
            <a:avLst/>
          </a:prstGeom>
        </p:spPr>
      </p:pic>
    </p:spTree>
    <p:extLst>
      <p:ext uri="{BB962C8B-B14F-4D97-AF65-F5344CB8AC3E}">
        <p14:creationId xmlns:p14="http://schemas.microsoft.com/office/powerpoint/2010/main" val="35734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Poultry_biosecurity_template_new</Template>
  <TotalTime>4405</TotalTime>
  <Words>3258</Words>
  <Application>Microsoft Office PowerPoint</Application>
  <PresentationFormat>On-screen Show (4:3)</PresentationFormat>
  <Paragraphs>155</Paragraphs>
  <Slides>18</Slides>
  <Notes>18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Verdana</vt:lpstr>
      <vt:lpstr>Wingdings</vt:lpstr>
      <vt:lpstr>Presentation1</vt:lpstr>
      <vt:lpstr>1_Presentation1</vt:lpstr>
      <vt:lpstr>Understanding the Perimeter Buffer Area</vt:lpstr>
      <vt:lpstr>Learning Goals</vt:lpstr>
      <vt:lpstr>Perimeter Buffer Area (PBA)</vt:lpstr>
      <vt:lpstr>“First Line of Defense”</vt:lpstr>
      <vt:lpstr>Identifying the PBA</vt:lpstr>
      <vt:lpstr>Example PBA</vt:lpstr>
      <vt:lpstr>Example PBA</vt:lpstr>
      <vt:lpstr>Respecting the PBA- Personnel</vt:lpstr>
      <vt:lpstr>Respecting the PBA-  Vehicles and Equipment</vt:lpstr>
      <vt:lpstr>Respecting the PBA-  Vehicles and Equipment</vt:lpstr>
      <vt:lpstr>Entering the PBA- Personnel</vt:lpstr>
      <vt:lpstr>Entering the PBA in a Vehicle</vt:lpstr>
      <vt:lpstr>Poultry Movement</vt:lpstr>
      <vt:lpstr>Poultry Loading/Unloading</vt:lpstr>
      <vt:lpstr>Biosecure Exit Procedure</vt:lpstr>
      <vt:lpstr>Items leaving the PBA</vt:lpstr>
      <vt:lpstr>Congratulations!</vt:lpstr>
      <vt:lpstr>PowerPoint Presentation</vt:lpstr>
    </vt:vector>
  </TitlesOfParts>
  <Company>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Biosecurity Training</dc:title>
  <dc:creator>Leedom Larson, Kerry R [CFSPH]</dc:creator>
  <cp:lastModifiedBy>Lee, Molly J [CFSPH]</cp:lastModifiedBy>
  <cp:revision>133</cp:revision>
  <dcterms:created xsi:type="dcterms:W3CDTF">2015-09-09T16:11:47Z</dcterms:created>
  <dcterms:modified xsi:type="dcterms:W3CDTF">2018-10-15T19:34:00Z</dcterms:modified>
</cp:coreProperties>
</file>