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Lst>
  <p:notesMasterIdLst>
    <p:notesMasterId r:id="rId21"/>
  </p:notesMasterIdLst>
  <p:sldIdLst>
    <p:sldId id="257" r:id="rId3"/>
    <p:sldId id="373" r:id="rId4"/>
    <p:sldId id="424" r:id="rId5"/>
    <p:sldId id="375" r:id="rId6"/>
    <p:sldId id="425" r:id="rId7"/>
    <p:sldId id="428" r:id="rId8"/>
    <p:sldId id="423" r:id="rId9"/>
    <p:sldId id="374" r:id="rId10"/>
    <p:sldId id="427" r:id="rId11"/>
    <p:sldId id="429" r:id="rId12"/>
    <p:sldId id="432" r:id="rId13"/>
    <p:sldId id="378" r:id="rId14"/>
    <p:sldId id="411" r:id="rId15"/>
    <p:sldId id="412" r:id="rId16"/>
    <p:sldId id="381" r:id="rId17"/>
    <p:sldId id="410" r:id="rId18"/>
    <p:sldId id="370" r:id="rId19"/>
    <p:sldId id="43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Molly J [CFSPH]" initials="LMJ[" lastIdx="4" clrIdx="0">
    <p:extLst>
      <p:ext uri="{19B8F6BF-5375-455C-9EA6-DF929625EA0E}">
        <p15:presenceInfo xmlns:p15="http://schemas.microsoft.com/office/powerpoint/2012/main" userId="S-1-5-21-1659004503-1450960922-1606980848-238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E6761A"/>
    <a:srgbClr val="FEE4FA"/>
    <a:srgbClr val="CC68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71990" autoAdjust="0"/>
  </p:normalViewPr>
  <p:slideViewPr>
    <p:cSldViewPr>
      <p:cViewPr varScale="1">
        <p:scale>
          <a:sx n="55" d="100"/>
          <a:sy n="55" d="100"/>
        </p:scale>
        <p:origin x="1292" y="48"/>
      </p:cViewPr>
      <p:guideLst>
        <p:guide orient="horz" pos="2160"/>
        <p:guide pos="2880"/>
      </p:guideLst>
    </p:cSldViewPr>
  </p:slideViewPr>
  <p:notesTextViewPr>
    <p:cViewPr>
      <p:scale>
        <a:sx n="1" d="1"/>
        <a:sy n="1" d="1"/>
      </p:scale>
      <p:origin x="0" y="0"/>
    </p:cViewPr>
  </p:notesTextViewPr>
  <p:sorterViewPr>
    <p:cViewPr>
      <p:scale>
        <a:sx n="100" d="100"/>
        <a:sy n="100" d="100"/>
      </p:scale>
      <p:origin x="0" y="-25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3"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Nehas" userId="ccaecae4d9b584d1" providerId="LiveId" clId="{80215BCB-DD49-4F80-9AF8-E20D1BF679E9}"/>
    <pc:docChg chg="undo custSel delSld modSld">
      <pc:chgData name="Ali Nehas" userId="ccaecae4d9b584d1" providerId="LiveId" clId="{80215BCB-DD49-4F80-9AF8-E20D1BF679E9}" dt="2018-04-19T23:01:59.715" v="2913" actId="2696"/>
      <pc:docMkLst>
        <pc:docMk/>
      </pc:docMkLst>
      <pc:sldChg chg="del">
        <pc:chgData name="Ali Nehas" userId="ccaecae4d9b584d1" providerId="LiveId" clId="{80215BCB-DD49-4F80-9AF8-E20D1BF679E9}" dt="2018-04-19T23:01:38.694" v="2911" actId="2696"/>
        <pc:sldMkLst>
          <pc:docMk/>
          <pc:sldMk cId="327622568" sldId="365"/>
        </pc:sldMkLst>
      </pc:sldChg>
      <pc:sldChg chg="modSp modNotesTx">
        <pc:chgData name="Ali Nehas" userId="ccaecae4d9b584d1" providerId="LiveId" clId="{80215BCB-DD49-4F80-9AF8-E20D1BF679E9}" dt="2018-04-19T22:33:28.506" v="1048" actId="20577"/>
        <pc:sldMkLst>
          <pc:docMk/>
          <pc:sldMk cId="2166706476" sldId="382"/>
        </pc:sldMkLst>
        <pc:spChg chg="mod">
          <ac:chgData name="Ali Nehas" userId="ccaecae4d9b584d1" providerId="LiveId" clId="{80215BCB-DD49-4F80-9AF8-E20D1BF679E9}" dt="2018-04-19T22:29:09.477" v="54" actId="20577"/>
          <ac:spMkLst>
            <pc:docMk/>
            <pc:sldMk cId="2166706476" sldId="382"/>
            <ac:spMk id="2" creationId="{00000000-0000-0000-0000-000000000000}"/>
          </ac:spMkLst>
        </pc:spChg>
        <pc:spChg chg="mod">
          <ac:chgData name="Ali Nehas" userId="ccaecae4d9b584d1" providerId="LiveId" clId="{80215BCB-DD49-4F80-9AF8-E20D1BF679E9}" dt="2018-04-19T22:29:39.307" v="205" actId="20577"/>
          <ac:spMkLst>
            <pc:docMk/>
            <pc:sldMk cId="2166706476" sldId="382"/>
            <ac:spMk id="3" creationId="{00000000-0000-0000-0000-000000000000}"/>
          </ac:spMkLst>
        </pc:spChg>
      </pc:sldChg>
      <pc:sldChg chg="modSp modNotesTx">
        <pc:chgData name="Ali Nehas" userId="ccaecae4d9b584d1" providerId="LiveId" clId="{80215BCB-DD49-4F80-9AF8-E20D1BF679E9}" dt="2018-04-19T22:50:14.643" v="1761" actId="20577"/>
        <pc:sldMkLst>
          <pc:docMk/>
          <pc:sldMk cId="448095682" sldId="383"/>
        </pc:sldMkLst>
        <pc:spChg chg="mod">
          <ac:chgData name="Ali Nehas" userId="ccaecae4d9b584d1" providerId="LiveId" clId="{80215BCB-DD49-4F80-9AF8-E20D1BF679E9}" dt="2018-04-19T22:43:40.229" v="1082" actId="20577"/>
          <ac:spMkLst>
            <pc:docMk/>
            <pc:sldMk cId="448095682" sldId="383"/>
            <ac:spMk id="2" creationId="{00000000-0000-0000-0000-000000000000}"/>
          </ac:spMkLst>
        </pc:spChg>
        <pc:spChg chg="mod">
          <ac:chgData name="Ali Nehas" userId="ccaecae4d9b584d1" providerId="LiveId" clId="{80215BCB-DD49-4F80-9AF8-E20D1BF679E9}" dt="2018-04-19T22:44:15.784" v="1241" actId="20577"/>
          <ac:spMkLst>
            <pc:docMk/>
            <pc:sldMk cId="448095682" sldId="383"/>
            <ac:spMk id="3" creationId="{00000000-0000-0000-0000-000000000000}"/>
          </ac:spMkLst>
        </pc:spChg>
      </pc:sldChg>
      <pc:sldChg chg="modSp modNotesTx">
        <pc:chgData name="Ali Nehas" userId="ccaecae4d9b584d1" providerId="LiveId" clId="{80215BCB-DD49-4F80-9AF8-E20D1BF679E9}" dt="2018-04-19T23:00:39.310" v="2904" actId="20577"/>
        <pc:sldMkLst>
          <pc:docMk/>
          <pc:sldMk cId="472313965" sldId="384"/>
        </pc:sldMkLst>
        <pc:spChg chg="mod">
          <ac:chgData name="Ali Nehas" userId="ccaecae4d9b584d1" providerId="LiveId" clId="{80215BCB-DD49-4F80-9AF8-E20D1BF679E9}" dt="2018-04-19T22:50:26.198" v="1776" actId="20577"/>
          <ac:spMkLst>
            <pc:docMk/>
            <pc:sldMk cId="472313965" sldId="384"/>
            <ac:spMk id="2" creationId="{00000000-0000-0000-0000-000000000000}"/>
          </ac:spMkLst>
        </pc:spChg>
        <pc:spChg chg="mod">
          <ac:chgData name="Ali Nehas" userId="ccaecae4d9b584d1" providerId="LiveId" clId="{80215BCB-DD49-4F80-9AF8-E20D1BF679E9}" dt="2018-04-19T22:51:00.909" v="1951" actId="20577"/>
          <ac:spMkLst>
            <pc:docMk/>
            <pc:sldMk cId="472313965" sldId="384"/>
            <ac:spMk id="3" creationId="{00000000-0000-0000-0000-000000000000}"/>
          </ac:spMkLst>
        </pc:spChg>
      </pc:sldChg>
      <pc:sldChg chg="del">
        <pc:chgData name="Ali Nehas" userId="ccaecae4d9b584d1" providerId="LiveId" clId="{80215BCB-DD49-4F80-9AF8-E20D1BF679E9}" dt="2018-04-19T23:00:59.223" v="2905" actId="2696"/>
        <pc:sldMkLst>
          <pc:docMk/>
          <pc:sldMk cId="3977311926" sldId="385"/>
        </pc:sldMkLst>
      </pc:sldChg>
      <pc:sldChg chg="del">
        <pc:chgData name="Ali Nehas" userId="ccaecae4d9b584d1" providerId="LiveId" clId="{80215BCB-DD49-4F80-9AF8-E20D1BF679E9}" dt="2018-04-19T23:01:08.622" v="2906" actId="2696"/>
        <pc:sldMkLst>
          <pc:docMk/>
          <pc:sldMk cId="4228743492" sldId="386"/>
        </pc:sldMkLst>
      </pc:sldChg>
      <pc:sldChg chg="del">
        <pc:chgData name="Ali Nehas" userId="ccaecae4d9b584d1" providerId="LiveId" clId="{80215BCB-DD49-4F80-9AF8-E20D1BF679E9}" dt="2018-04-19T23:01:19.112" v="2907" actId="2696"/>
        <pc:sldMkLst>
          <pc:docMk/>
          <pc:sldMk cId="81217558" sldId="388"/>
        </pc:sldMkLst>
      </pc:sldChg>
      <pc:sldChg chg="del">
        <pc:chgData name="Ali Nehas" userId="ccaecae4d9b584d1" providerId="LiveId" clId="{80215BCB-DD49-4F80-9AF8-E20D1BF679E9}" dt="2018-04-19T23:01:30.262" v="2908" actId="2696"/>
        <pc:sldMkLst>
          <pc:docMk/>
          <pc:sldMk cId="3005475984" sldId="389"/>
        </pc:sldMkLst>
      </pc:sldChg>
      <pc:sldChg chg="del">
        <pc:chgData name="Ali Nehas" userId="ccaecae4d9b584d1" providerId="LiveId" clId="{80215BCB-DD49-4F80-9AF8-E20D1BF679E9}" dt="2018-04-19T23:01:34.615" v="2909" actId="2696"/>
        <pc:sldMkLst>
          <pc:docMk/>
          <pc:sldMk cId="3311134154" sldId="390"/>
        </pc:sldMkLst>
      </pc:sldChg>
      <pc:sldChg chg="del">
        <pc:chgData name="Ali Nehas" userId="ccaecae4d9b584d1" providerId="LiveId" clId="{80215BCB-DD49-4F80-9AF8-E20D1BF679E9}" dt="2018-04-19T23:01:37.312" v="2910" actId="2696"/>
        <pc:sldMkLst>
          <pc:docMk/>
          <pc:sldMk cId="4261869242" sldId="391"/>
        </pc:sldMkLst>
      </pc:sldChg>
      <pc:sldChg chg="del">
        <pc:chgData name="Ali Nehas" userId="ccaecae4d9b584d1" providerId="LiveId" clId="{80215BCB-DD49-4F80-9AF8-E20D1BF679E9}" dt="2018-04-19T23:01:58.664" v="2912" actId="2696"/>
        <pc:sldMkLst>
          <pc:docMk/>
          <pc:sldMk cId="834871519" sldId="392"/>
        </pc:sldMkLst>
      </pc:sldChg>
      <pc:sldChg chg="del">
        <pc:chgData name="Ali Nehas" userId="ccaecae4d9b584d1" providerId="LiveId" clId="{80215BCB-DD49-4F80-9AF8-E20D1BF679E9}" dt="2018-04-19T23:01:59.715" v="2913" actId="2696"/>
        <pc:sldMkLst>
          <pc:docMk/>
          <pc:sldMk cId="3157782954" sldId="3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4C1AA-772E-4807-8FE4-7D8A5D50F21B}" type="datetimeFigureOut">
              <a:rPr lang="en-US" smtClean="0"/>
              <a:t>10/15/2018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99BCB-0BFB-4237-87CF-0078456A4C8A}" type="slidenum">
              <a:rPr lang="en-US" smtClean="0"/>
              <a:t>‹#›</a:t>
            </a:fld>
            <a:endParaRPr lang="en-US"/>
          </a:p>
        </p:txBody>
      </p:sp>
    </p:spTree>
    <p:extLst>
      <p:ext uri="{BB962C8B-B14F-4D97-AF65-F5344CB8AC3E}">
        <p14:creationId xmlns:p14="http://schemas.microsoft.com/office/powerpoint/2010/main" val="374971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a:t>
            </a:r>
            <a:r>
              <a:rPr lang="en-US" dirty="0"/>
              <a:t>2018</a:t>
            </a:r>
          </a:p>
          <a:p>
            <a:r>
              <a:rPr lang="en-US" dirty="0" smtClean="0"/>
              <a:t>Everyone entering the poultry operation plays </a:t>
            </a:r>
            <a:r>
              <a:rPr lang="en-US" dirty="0"/>
              <a:t>an essential role in protecting the health of the poultry on a poultry site. By following specific biosecurity steps, employees can minimize the risk of bringing avian </a:t>
            </a:r>
            <a:r>
              <a:rPr lang="en-US" dirty="0" smtClean="0"/>
              <a:t>influenza or other diseases </a:t>
            </a:r>
            <a:r>
              <a:rPr lang="en-US" dirty="0"/>
              <a:t>to the site.</a:t>
            </a:r>
          </a:p>
        </p:txBody>
      </p:sp>
      <p:sp>
        <p:nvSpPr>
          <p:cNvPr id="4" name="Slide Number Placeholder 3"/>
          <p:cNvSpPr>
            <a:spLocks noGrp="1"/>
          </p:cNvSpPr>
          <p:nvPr>
            <p:ph type="sldNum" sz="quarter" idx="10"/>
          </p:nvPr>
        </p:nvSpPr>
        <p:spPr/>
        <p:txBody>
          <a:bodyPr/>
          <a:lstStyle/>
          <a:p>
            <a:fld id="{CC099BCB-0BFB-4237-87CF-0078456A4C8A}" type="slidenum">
              <a:rPr lang="en-US" smtClean="0"/>
              <a:t>1</a:t>
            </a:fld>
            <a:endParaRPr lang="en-US"/>
          </a:p>
        </p:txBody>
      </p:sp>
    </p:spTree>
    <p:extLst>
      <p:ext uri="{BB962C8B-B14F-4D97-AF65-F5344CB8AC3E}">
        <p14:creationId xmlns:p14="http://schemas.microsoft.com/office/powerpoint/2010/main" val="227867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cover specific</a:t>
            </a:r>
            <a:r>
              <a:rPr lang="en-US" baseline="0" dirty="0" smtClean="0"/>
              <a:t> ways</a:t>
            </a:r>
            <a:r>
              <a:rPr lang="en-US" dirty="0" smtClean="0"/>
              <a:t> that you and your clothing or footwear could become contaminated</a:t>
            </a:r>
            <a:r>
              <a:rPr lang="en-US" baseline="0" dirty="0" smtClean="0"/>
              <a:t> with virus, or other disease-causing organisms, when you are off-site. Some ways that you may become contaminated include </a:t>
            </a:r>
            <a:r>
              <a:rPr lang="en-US" b="1" baseline="0" dirty="0" smtClean="0"/>
              <a:t>[CLICK] </a:t>
            </a:r>
            <a:r>
              <a:rPr lang="en-US" baseline="0" dirty="0" smtClean="0"/>
              <a:t>having birds, including poultry, and waterfowl, at home; </a:t>
            </a:r>
            <a:r>
              <a:rPr lang="en-US" b="1" baseline="0" dirty="0" smtClean="0"/>
              <a:t>[CLICK] </a:t>
            </a:r>
            <a:r>
              <a:rPr lang="en-US" baseline="0" dirty="0" smtClean="0"/>
              <a:t>living with people who work at other poultry production sites; </a:t>
            </a:r>
            <a:r>
              <a:rPr lang="en-US" b="1" baseline="0" dirty="0" smtClean="0"/>
              <a:t>[CLICK] </a:t>
            </a:r>
            <a:r>
              <a:rPr lang="en-US" baseline="0" dirty="0" smtClean="0"/>
              <a:t>hunting or contact with ducks, turkeys, geese, or pheasants; and </a:t>
            </a:r>
            <a:r>
              <a:rPr lang="en-US" b="1" baseline="0" dirty="0" smtClean="0"/>
              <a:t>[CLICK] </a:t>
            </a:r>
            <a:r>
              <a:rPr lang="en-US" baseline="0" dirty="0" smtClean="0"/>
              <a:t>stopping at sites previously visited by contaminated individuals or vehicles, such as gas stations where rendering truck drivers or livestock haulers stopped</a:t>
            </a:r>
            <a:r>
              <a:rPr lang="en-US" baseline="0" smtClean="0"/>
              <a:t>. </a:t>
            </a:r>
            <a:endParaRPr lang="en-US" baseline="0" dirty="0" smtClean="0"/>
          </a:p>
        </p:txBody>
      </p:sp>
      <p:sp>
        <p:nvSpPr>
          <p:cNvPr id="4" name="Slide Number Placeholder 3"/>
          <p:cNvSpPr>
            <a:spLocks noGrp="1"/>
          </p:cNvSpPr>
          <p:nvPr>
            <p:ph type="sldNum" sz="quarter" idx="10"/>
          </p:nvPr>
        </p:nvSpPr>
        <p:spPr/>
        <p:txBody>
          <a:bodyPr/>
          <a:lstStyle/>
          <a:p>
            <a:fld id="{CC099BCB-0BFB-4237-87CF-0078456A4C8A}" type="slidenum">
              <a:rPr lang="en-US" smtClean="0"/>
              <a:t>10</a:t>
            </a:fld>
            <a:endParaRPr lang="en-US"/>
          </a:p>
        </p:txBody>
      </p:sp>
    </p:spTree>
    <p:extLst>
      <p:ext uri="{BB962C8B-B14F-4D97-AF65-F5344CB8AC3E}">
        <p14:creationId xmlns:p14="http://schemas.microsoft.com/office/powerpoint/2010/main" val="3895462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Other examples</a:t>
            </a:r>
            <a:r>
              <a:rPr lang="en-US" baseline="0" dirty="0" smtClean="0"/>
              <a:t> of places where you</a:t>
            </a:r>
            <a:r>
              <a:rPr lang="en-US" dirty="0" smtClean="0"/>
              <a:t> might become</a:t>
            </a:r>
            <a:r>
              <a:rPr lang="en-US" baseline="0" dirty="0" smtClean="0"/>
              <a:t> contaminated include working at or visiting </a:t>
            </a:r>
            <a:r>
              <a:rPr lang="en-US" b="1" baseline="0" dirty="0" smtClean="0"/>
              <a:t>[CLICK] </a:t>
            </a:r>
            <a:r>
              <a:rPr lang="en-US" baseline="0" dirty="0" smtClean="0"/>
              <a:t>exhibitions, </a:t>
            </a:r>
            <a:r>
              <a:rPr lang="en-US" b="1" baseline="0" dirty="0" smtClean="0"/>
              <a:t>[CLICK] </a:t>
            </a:r>
            <a:r>
              <a:rPr lang="en-US" baseline="0" dirty="0" smtClean="0"/>
              <a:t>auction markets, </a:t>
            </a:r>
            <a:r>
              <a:rPr lang="en-US" b="1" baseline="0" dirty="0" smtClean="0"/>
              <a:t>[CLICK] </a:t>
            </a:r>
            <a:r>
              <a:rPr lang="en-US" baseline="0" dirty="0" smtClean="0"/>
              <a:t>processing plants, </a:t>
            </a:r>
            <a:r>
              <a:rPr lang="en-US" b="1" baseline="0" dirty="0" smtClean="0"/>
              <a:t>[CLICK] </a:t>
            </a:r>
            <a:r>
              <a:rPr lang="en-US" baseline="0" dirty="0" smtClean="0"/>
              <a:t>rendering facilities, </a:t>
            </a:r>
            <a:r>
              <a:rPr lang="en-US" b="1" baseline="0" dirty="0" smtClean="0"/>
              <a:t>[CLICK] </a:t>
            </a:r>
            <a:r>
              <a:rPr lang="en-US" baseline="0" dirty="0" smtClean="0"/>
              <a:t>diagnostic labs, </a:t>
            </a:r>
            <a:r>
              <a:rPr lang="en-US" b="1" baseline="0" dirty="0" smtClean="0"/>
              <a:t>[CLICK] </a:t>
            </a:r>
            <a:r>
              <a:rPr lang="en-US" baseline="0" dirty="0" smtClean="0"/>
              <a:t>sales, </a:t>
            </a:r>
            <a:r>
              <a:rPr lang="en-US" b="1" baseline="0" dirty="0" smtClean="0"/>
              <a:t>[CLICK] </a:t>
            </a:r>
            <a:r>
              <a:rPr lang="en-US" baseline="0" dirty="0" smtClean="0"/>
              <a:t>swap meets, or </a:t>
            </a:r>
            <a:r>
              <a:rPr lang="en-US" b="1" baseline="0" dirty="0" smtClean="0"/>
              <a:t>[CLICK] </a:t>
            </a:r>
            <a:r>
              <a:rPr lang="en-US" baseline="0" dirty="0" smtClean="0"/>
              <a:t>petting zoos.</a:t>
            </a:r>
          </a:p>
        </p:txBody>
      </p:sp>
      <p:sp>
        <p:nvSpPr>
          <p:cNvPr id="4" name="Slide Number Placeholder 3"/>
          <p:cNvSpPr>
            <a:spLocks noGrp="1"/>
          </p:cNvSpPr>
          <p:nvPr>
            <p:ph type="sldNum" sz="quarter" idx="10"/>
          </p:nvPr>
        </p:nvSpPr>
        <p:spPr/>
        <p:txBody>
          <a:bodyPr/>
          <a:lstStyle/>
          <a:p>
            <a:fld id="{CC099BCB-0BFB-4237-87CF-0078456A4C8A}" type="slidenum">
              <a:rPr lang="en-US" smtClean="0"/>
              <a:t>11</a:t>
            </a:fld>
            <a:endParaRPr lang="en-US"/>
          </a:p>
        </p:txBody>
      </p:sp>
    </p:spTree>
    <p:extLst>
      <p:ext uri="{BB962C8B-B14F-4D97-AF65-F5344CB8AC3E}">
        <p14:creationId xmlns:p14="http://schemas.microsoft.com/office/powerpoint/2010/main" val="2681930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cover ways that</a:t>
            </a:r>
            <a:r>
              <a:rPr lang="en-US" baseline="0" dirty="0" smtClean="0"/>
              <a:t> you can help prevent diseases from coming onto the operation where you work. </a:t>
            </a:r>
            <a:r>
              <a:rPr lang="en-US" dirty="0" smtClean="0"/>
              <a:t>Access should be</a:t>
            </a:r>
            <a:r>
              <a:rPr lang="en-US" baseline="0" dirty="0" smtClean="0"/>
              <a:t> </a:t>
            </a:r>
            <a:r>
              <a:rPr lang="en-US" baseline="0" dirty="0"/>
              <a:t>limited to </a:t>
            </a:r>
            <a:r>
              <a:rPr lang="en-US" b="1" baseline="0" dirty="0" smtClean="0"/>
              <a:t>[CLICK] </a:t>
            </a:r>
            <a:r>
              <a:rPr lang="en-US" baseline="0" dirty="0" smtClean="0"/>
              <a:t>individuals </a:t>
            </a:r>
            <a:r>
              <a:rPr lang="en-US" baseline="0" dirty="0"/>
              <a:t>who are essential to the operation of the site. </a:t>
            </a:r>
            <a:r>
              <a:rPr lang="en-US" baseline="0" dirty="0" smtClean="0"/>
              <a:t>If </a:t>
            </a:r>
            <a:r>
              <a:rPr lang="en-US" baseline="0" dirty="0"/>
              <a:t>you must enter the operation in your vehicle, you should remain in their cab unless your job duties require you to exit the vehicle. </a:t>
            </a:r>
            <a:r>
              <a:rPr lang="en-US" b="1" baseline="0" dirty="0" smtClean="0"/>
              <a:t>[CLICK] </a:t>
            </a:r>
            <a:r>
              <a:rPr lang="en-US" baseline="0" dirty="0" smtClean="0"/>
              <a:t>This </a:t>
            </a:r>
            <a:r>
              <a:rPr lang="en-US" baseline="0" dirty="0"/>
              <a:t>may require some advance planning. </a:t>
            </a:r>
            <a:r>
              <a:rPr lang="en-US" b="1" baseline="0" dirty="0" smtClean="0"/>
              <a:t>[CLICK] </a:t>
            </a:r>
            <a:r>
              <a:rPr lang="en-US" baseline="0" dirty="0" smtClean="0"/>
              <a:t>Talk </a:t>
            </a:r>
            <a:r>
              <a:rPr lang="en-US" baseline="0" dirty="0"/>
              <a:t>with the Biosecurity </a:t>
            </a:r>
            <a:r>
              <a:rPr lang="en-US" baseline="0" dirty="0" smtClean="0"/>
              <a:t>Coordinator </a:t>
            </a:r>
            <a:r>
              <a:rPr lang="en-US" baseline="0" dirty="0"/>
              <a:t>to determine if there is a way to accomplish your duties on the operation while minimizing your need to enter the site. More information on specific biosecurity measures is provided throughout this presentation</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CC099BCB-0BFB-4237-87CF-0078456A4C8A}" type="slidenum">
              <a:rPr lang="en-US" smtClean="0"/>
              <a:t>12</a:t>
            </a:fld>
            <a:endParaRPr lang="en-US"/>
          </a:p>
        </p:txBody>
      </p:sp>
    </p:spTree>
    <p:extLst>
      <p:ext uri="{BB962C8B-B14F-4D97-AF65-F5344CB8AC3E}">
        <p14:creationId xmlns:p14="http://schemas.microsoft.com/office/powerpoint/2010/main" val="92422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possible to reduce the potential that you introduce </a:t>
            </a:r>
            <a:r>
              <a:rPr lang="en-US" baseline="0" dirty="0" smtClean="0"/>
              <a:t>disease, </a:t>
            </a:r>
            <a:r>
              <a:rPr lang="en-US" baseline="0" dirty="0"/>
              <a:t>even if you </a:t>
            </a:r>
            <a:r>
              <a:rPr lang="en-US" baseline="0" dirty="0" smtClean="0"/>
              <a:t>may have been previously contaminated. Before arriving, you </a:t>
            </a:r>
            <a:r>
              <a:rPr lang="en-US" baseline="0" dirty="0"/>
              <a:t>should </a:t>
            </a:r>
            <a:r>
              <a:rPr lang="en-US" b="1" baseline="0" dirty="0" smtClean="0"/>
              <a:t>[CLICK] </a:t>
            </a:r>
            <a:r>
              <a:rPr lang="en-US" baseline="0" dirty="0" smtClean="0"/>
              <a:t>ensure </a:t>
            </a:r>
            <a:r>
              <a:rPr lang="en-US" baseline="0" dirty="0"/>
              <a:t>that the inside of your vehicle is clean of all </a:t>
            </a:r>
            <a:r>
              <a:rPr lang="en-US" baseline="0" dirty="0" smtClean="0"/>
              <a:t>poultry manure or litter </a:t>
            </a:r>
            <a:r>
              <a:rPr lang="en-US" baseline="0" dirty="0"/>
              <a:t>and has not become contaminated by soiled clothes, footwear, or other items. </a:t>
            </a:r>
            <a:r>
              <a:rPr lang="en-US" b="1" baseline="0" dirty="0" smtClean="0"/>
              <a:t>[CLICK] </a:t>
            </a:r>
            <a:r>
              <a:rPr lang="en-US" baseline="0" dirty="0" smtClean="0"/>
              <a:t>You should determine in advance whether you may need to enter </a:t>
            </a:r>
            <a:r>
              <a:rPr lang="en-US" baseline="0" dirty="0"/>
              <a:t>the </a:t>
            </a:r>
            <a:r>
              <a:rPr lang="en-US" baseline="0" dirty="0" smtClean="0"/>
              <a:t>Perimeter Buffer Area, or PBA, which </a:t>
            </a:r>
            <a:r>
              <a:rPr lang="en-US" baseline="0" dirty="0"/>
              <a:t>will be explained later in this </a:t>
            </a:r>
            <a:r>
              <a:rPr lang="en-US" baseline="0" dirty="0" smtClean="0"/>
              <a:t>presentation. </a:t>
            </a:r>
            <a:r>
              <a:rPr lang="en-US" b="1" baseline="0" dirty="0" smtClean="0"/>
              <a:t>[CLICK] </a:t>
            </a:r>
            <a:r>
              <a:rPr lang="en-US" baseline="0" dirty="0" smtClean="0"/>
              <a:t>If so, </a:t>
            </a:r>
            <a:r>
              <a:rPr lang="en-US" baseline="0" dirty="0"/>
              <a:t>it is important that you arrive at the operation having showered and wearing clean clothing and </a:t>
            </a:r>
            <a:r>
              <a:rPr lang="en-US" baseline="0" dirty="0" smtClean="0"/>
              <a:t>footwear </a:t>
            </a:r>
            <a:r>
              <a:rPr lang="en-US" b="1" baseline="0" dirty="0" smtClean="0"/>
              <a:t>[CLICK] </a:t>
            </a:r>
            <a:r>
              <a:rPr lang="en-US" baseline="0" dirty="0" smtClean="0"/>
              <a:t>since last contacting poultry, and </a:t>
            </a:r>
            <a:r>
              <a:rPr lang="en-US" b="1" baseline="0" dirty="0" smtClean="0"/>
              <a:t>[CLICK] </a:t>
            </a:r>
            <a:r>
              <a:rPr lang="en-US" baseline="0" dirty="0" smtClean="0"/>
              <a:t>leave unnecessary personal items, like jewelry, at home. You should also know whether you will need to also cross the Line of Separation, or LOS, which will also be explained later in this presentation. Based on if you need to enter the PBA or cross the LOS, you will need to </a:t>
            </a:r>
            <a:r>
              <a:rPr lang="en-US" b="1" baseline="0" dirty="0" smtClean="0"/>
              <a:t>[CLICK] </a:t>
            </a:r>
            <a:r>
              <a:rPr lang="en-US" baseline="0" dirty="0" smtClean="0"/>
              <a:t>follow certain biosecurity protocols, and may need to have </a:t>
            </a:r>
            <a:r>
              <a:rPr lang="en-US" baseline="0" dirty="0"/>
              <a:t>a signed agreement on file, such as the one shown, </a:t>
            </a:r>
            <a:r>
              <a:rPr lang="en-US" baseline="0" dirty="0" smtClean="0"/>
              <a:t>indicating that you understand and will follow </a:t>
            </a:r>
            <a:r>
              <a:rPr lang="en-US" baseline="0" dirty="0"/>
              <a:t>these </a:t>
            </a:r>
            <a:r>
              <a:rPr lang="en-US" baseline="0" dirty="0" smtClean="0"/>
              <a:t>instructions.</a:t>
            </a:r>
            <a:endParaRPr lang="en-US" dirty="0"/>
          </a:p>
        </p:txBody>
      </p:sp>
      <p:sp>
        <p:nvSpPr>
          <p:cNvPr id="4" name="Slide Number Placeholder 3"/>
          <p:cNvSpPr>
            <a:spLocks noGrp="1"/>
          </p:cNvSpPr>
          <p:nvPr>
            <p:ph type="sldNum" sz="quarter" idx="10"/>
          </p:nvPr>
        </p:nvSpPr>
        <p:spPr/>
        <p:txBody>
          <a:bodyPr/>
          <a:lstStyle/>
          <a:p>
            <a:fld id="{CC099BCB-0BFB-4237-87CF-0078456A4C8A}" type="slidenum">
              <a:rPr lang="en-US" smtClean="0"/>
              <a:t>13</a:t>
            </a:fld>
            <a:endParaRPr lang="en-US"/>
          </a:p>
        </p:txBody>
      </p:sp>
    </p:spTree>
    <p:extLst>
      <p:ext uri="{BB962C8B-B14F-4D97-AF65-F5344CB8AC3E}">
        <p14:creationId xmlns:p14="http://schemas.microsoft.com/office/powerpoint/2010/main" val="152397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Vehicles that have been outside of the operation can bring virus in on their surfaces, such as tires or undercarriage, even if they look clean. If </a:t>
            </a:r>
            <a:r>
              <a:rPr lang="en-US" baseline="0" dirty="0"/>
              <a:t>the vehicle you are arriving in must enter the operation, it </a:t>
            </a:r>
            <a:r>
              <a:rPr lang="en-US" baseline="0" dirty="0" smtClean="0"/>
              <a:t>should </a:t>
            </a:r>
            <a:r>
              <a:rPr lang="en-US" baseline="0" dirty="0"/>
              <a:t>be </a:t>
            </a:r>
            <a:r>
              <a:rPr lang="en-US" b="1" baseline="0" dirty="0" smtClean="0"/>
              <a:t>[CLICK] </a:t>
            </a:r>
            <a:r>
              <a:rPr lang="en-US" baseline="0" dirty="0" smtClean="0"/>
              <a:t>cleaned </a:t>
            </a:r>
            <a:r>
              <a:rPr lang="en-US" baseline="0" dirty="0"/>
              <a:t>and disinfected. If not, it is important for you to </a:t>
            </a:r>
            <a:r>
              <a:rPr lang="en-US" b="1" baseline="0" dirty="0" smtClean="0"/>
              <a:t>[CLICK] </a:t>
            </a:r>
            <a:r>
              <a:rPr lang="en-US" baseline="0" dirty="0" smtClean="0"/>
              <a:t>park </a:t>
            </a:r>
            <a:r>
              <a:rPr lang="en-US" baseline="0" dirty="0"/>
              <a:t>in a designated area away from </a:t>
            </a:r>
            <a:r>
              <a:rPr lang="en-US" baseline="0" dirty="0" smtClean="0"/>
              <a:t>poultry </a:t>
            </a:r>
            <a:r>
              <a:rPr lang="en-US" baseline="0" dirty="0"/>
              <a:t>and walk to the specified access point. This area should be marked and labeled on a map of the premises.</a:t>
            </a:r>
            <a:endParaRPr lang="en-US" dirty="0"/>
          </a:p>
        </p:txBody>
      </p:sp>
      <p:sp>
        <p:nvSpPr>
          <p:cNvPr id="4" name="Slide Number Placeholder 3"/>
          <p:cNvSpPr>
            <a:spLocks noGrp="1"/>
          </p:cNvSpPr>
          <p:nvPr>
            <p:ph type="sldNum" sz="quarter" idx="10"/>
          </p:nvPr>
        </p:nvSpPr>
        <p:spPr/>
        <p:txBody>
          <a:bodyPr/>
          <a:lstStyle/>
          <a:p>
            <a:fld id="{CC099BCB-0BFB-4237-87CF-0078456A4C8A}" type="slidenum">
              <a:rPr lang="en-US" smtClean="0"/>
              <a:t>14</a:t>
            </a:fld>
            <a:endParaRPr lang="en-US"/>
          </a:p>
        </p:txBody>
      </p:sp>
    </p:spTree>
    <p:extLst>
      <p:ext uri="{BB962C8B-B14F-4D97-AF65-F5344CB8AC3E}">
        <p14:creationId xmlns:p14="http://schemas.microsoft.com/office/powerpoint/2010/main" val="1259052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entering</a:t>
            </a:r>
            <a:r>
              <a:rPr lang="en-US" baseline="0" dirty="0" smtClean="0"/>
              <a:t> the Perimeter Buffer Area, even if you are entering within a vehicle, you may need to </a:t>
            </a:r>
            <a:r>
              <a:rPr lang="en-US" b="1" baseline="0" dirty="0" smtClean="0"/>
              <a:t>[CLICK]</a:t>
            </a:r>
            <a:r>
              <a:rPr lang="en-US" baseline="0" dirty="0" smtClean="0"/>
              <a:t> sign </a:t>
            </a:r>
            <a:r>
              <a:rPr lang="en-US" baseline="0" dirty="0"/>
              <a:t>an entry logbook for the </a:t>
            </a:r>
            <a:r>
              <a:rPr lang="en-US" baseline="0" dirty="0" smtClean="0"/>
              <a:t>operation. </a:t>
            </a:r>
            <a:r>
              <a:rPr lang="en-US" b="1" baseline="0" dirty="0" smtClean="0"/>
              <a:t>[CLICK] </a:t>
            </a:r>
            <a:r>
              <a:rPr lang="en-US" baseline="0" dirty="0" smtClean="0"/>
              <a:t>Be prepared to record your </a:t>
            </a:r>
            <a:r>
              <a:rPr lang="en-US" b="1" baseline="0" dirty="0" smtClean="0"/>
              <a:t>[CLICK] </a:t>
            </a:r>
            <a:r>
              <a:rPr lang="en-US" baseline="0" dirty="0" smtClean="0"/>
              <a:t>contact information, </a:t>
            </a:r>
            <a:r>
              <a:rPr lang="en-US" b="1" baseline="0" dirty="0" smtClean="0"/>
              <a:t>[CLICK] </a:t>
            </a:r>
            <a:r>
              <a:rPr lang="en-US" baseline="0" dirty="0" smtClean="0"/>
              <a:t>reason for entry, and the </a:t>
            </a:r>
            <a:r>
              <a:rPr lang="en-US" b="1" baseline="0" dirty="0" smtClean="0"/>
              <a:t>[CLICK] </a:t>
            </a:r>
            <a:r>
              <a:rPr lang="en-US" baseline="0" dirty="0" smtClean="0"/>
              <a:t>date and description of last poultry contact. </a:t>
            </a:r>
            <a:r>
              <a:rPr lang="en-US" b="1" baseline="0" dirty="0" smtClean="0"/>
              <a:t>[CLICK] </a:t>
            </a:r>
            <a:r>
              <a:rPr lang="en-US" baseline="0" dirty="0" smtClean="0"/>
              <a:t>There may </a:t>
            </a:r>
            <a:r>
              <a:rPr lang="en-US" baseline="0" dirty="0"/>
              <a:t>be a person supervising the entry logbook, and they will have the authority to permit or deny you access to the operation.</a:t>
            </a:r>
            <a:endParaRPr lang="en-US" dirty="0"/>
          </a:p>
        </p:txBody>
      </p:sp>
      <p:sp>
        <p:nvSpPr>
          <p:cNvPr id="4" name="Slide Number Placeholder 3"/>
          <p:cNvSpPr>
            <a:spLocks noGrp="1"/>
          </p:cNvSpPr>
          <p:nvPr>
            <p:ph type="sldNum" sz="quarter" idx="10"/>
          </p:nvPr>
        </p:nvSpPr>
        <p:spPr/>
        <p:txBody>
          <a:bodyPr/>
          <a:lstStyle/>
          <a:p>
            <a:fld id="{CC099BCB-0BFB-4237-87CF-0078456A4C8A}" type="slidenum">
              <a:rPr lang="en-US" smtClean="0"/>
              <a:t>15</a:t>
            </a:fld>
            <a:endParaRPr lang="en-US"/>
          </a:p>
        </p:txBody>
      </p:sp>
    </p:spTree>
    <p:extLst>
      <p:ext uri="{BB962C8B-B14F-4D97-AF65-F5344CB8AC3E}">
        <p14:creationId xmlns:p14="http://schemas.microsoft.com/office/powerpoint/2010/main" val="1785492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Maintaining</a:t>
            </a:r>
            <a:r>
              <a:rPr lang="en-US" baseline="0" dirty="0"/>
              <a:t> enhanced biosecurity </a:t>
            </a:r>
            <a:r>
              <a:rPr lang="en-US" b="1" baseline="0" dirty="0" smtClean="0"/>
              <a:t>[CLICK] </a:t>
            </a:r>
            <a:r>
              <a:rPr lang="en-US" baseline="0" dirty="0" smtClean="0"/>
              <a:t>may </a:t>
            </a:r>
            <a:r>
              <a:rPr lang="en-US" baseline="0" dirty="0"/>
              <a:t>require changing your normal practices and following some additional steps. This presentation has covered certain </a:t>
            </a:r>
            <a:r>
              <a:rPr lang="en-US" baseline="0" dirty="0" smtClean="0"/>
              <a:t>biosecurity </a:t>
            </a:r>
            <a:r>
              <a:rPr lang="en-US" baseline="0" dirty="0"/>
              <a:t>measures, especially those involving steps you should take before arriving at the </a:t>
            </a:r>
            <a:r>
              <a:rPr lang="en-US" baseline="0" dirty="0" smtClean="0"/>
              <a:t>operation. </a:t>
            </a:r>
            <a:r>
              <a:rPr lang="en-US" baseline="0" dirty="0"/>
              <a:t>The operation’s written site-specific biosecurity plan may hae additional protocols for you to follow; and while all of these steps may seem inconvenient, remember that maintaining </a:t>
            </a:r>
            <a:r>
              <a:rPr lang="en-US" baseline="0" dirty="0" smtClean="0"/>
              <a:t>biosecurity </a:t>
            </a:r>
            <a:r>
              <a:rPr lang="en-US" baseline="0" dirty="0"/>
              <a:t>on the operation is important to protect </a:t>
            </a:r>
            <a:r>
              <a:rPr lang="en-US" baseline="0" dirty="0" smtClean="0"/>
              <a:t>poultry </a:t>
            </a:r>
            <a:r>
              <a:rPr lang="en-US" baseline="0" dirty="0"/>
              <a:t>from being exposed to </a:t>
            </a:r>
            <a:r>
              <a:rPr lang="en-US" baseline="0" dirty="0" smtClean="0"/>
              <a:t>disease. Remember, the </a:t>
            </a:r>
            <a:r>
              <a:rPr lang="en-US" baseline="0" dirty="0"/>
              <a:t>biosecurity plan can only </a:t>
            </a:r>
            <a:r>
              <a:rPr lang="en-US" baseline="0" dirty="0" smtClean="0"/>
              <a:t>work if </a:t>
            </a:r>
            <a:r>
              <a:rPr lang="en-US" b="1" baseline="0" dirty="0" smtClean="0"/>
              <a:t>[CLICK] </a:t>
            </a:r>
            <a:r>
              <a:rPr lang="en-US" baseline="0" dirty="0" smtClean="0"/>
              <a:t>EVERYONE </a:t>
            </a:r>
            <a:r>
              <a:rPr lang="en-US" baseline="0" dirty="0"/>
              <a:t>on the operation follow it, all of the time. </a:t>
            </a:r>
            <a:r>
              <a:rPr lang="en-US" b="1" baseline="0" dirty="0" smtClean="0"/>
              <a:t>[CLICK] </a:t>
            </a:r>
            <a:r>
              <a:rPr lang="en-US" baseline="0" dirty="0" smtClean="0"/>
              <a:t>You </a:t>
            </a:r>
            <a:r>
              <a:rPr lang="en-US" baseline="0" dirty="0"/>
              <a:t>are encouraged to communicate with the Biosecurity </a:t>
            </a:r>
            <a:r>
              <a:rPr lang="en-US" baseline="0" dirty="0" smtClean="0"/>
              <a:t>Coordinator </a:t>
            </a:r>
            <a:r>
              <a:rPr lang="en-US" baseline="0" dirty="0"/>
              <a:t>if you have questions or </a:t>
            </a:r>
            <a:r>
              <a:rPr lang="en-US" baseline="0" dirty="0" smtClean="0"/>
              <a:t>concerns, including if you think you or someone else may have accidentally made a mistake related to biosecurity, so that the site’s biosecure status can be restored and the poultry on the site </a:t>
            </a:r>
            <a:r>
              <a:rPr lang="en-US" baseline="0" smtClean="0"/>
              <a:t>remain healthy. </a:t>
            </a:r>
            <a:r>
              <a:rPr lang="en-US" b="1" baseline="0" dirty="0" smtClean="0"/>
              <a:t>[CLICK] </a:t>
            </a:r>
            <a:r>
              <a:rPr lang="en-US" b="0" baseline="0" dirty="0" smtClean="0"/>
              <a:t>It is also a good idea to frequently refer to biosecurity handouts and signs to remember the important biosecurity procedures. </a:t>
            </a:r>
            <a:r>
              <a:rPr lang="en-US" baseline="0" dirty="0" smtClean="0"/>
              <a:t>More resources, such as the handout shown here, are available at www.poultrybiosecurity.org. </a:t>
            </a:r>
            <a:endParaRPr lang="en-US" dirty="0"/>
          </a:p>
        </p:txBody>
      </p:sp>
      <p:sp>
        <p:nvSpPr>
          <p:cNvPr id="4" name="Slide Number Placeholder 3"/>
          <p:cNvSpPr>
            <a:spLocks noGrp="1"/>
          </p:cNvSpPr>
          <p:nvPr>
            <p:ph type="sldNum" sz="quarter" idx="10"/>
          </p:nvPr>
        </p:nvSpPr>
        <p:spPr/>
        <p:txBody>
          <a:bodyPr/>
          <a:lstStyle/>
          <a:p>
            <a:fld id="{CC099BCB-0BFB-4237-87CF-0078456A4C8A}" type="slidenum">
              <a:rPr lang="en-US" smtClean="0"/>
              <a:t>16</a:t>
            </a:fld>
            <a:endParaRPr lang="en-US"/>
          </a:p>
        </p:txBody>
      </p:sp>
    </p:spTree>
    <p:extLst>
      <p:ext uri="{BB962C8B-B14F-4D97-AF65-F5344CB8AC3E}">
        <p14:creationId xmlns:p14="http://schemas.microsoft.com/office/powerpoint/2010/main" val="4133563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a:t>
            </a:r>
            <a:r>
              <a:rPr lang="en-US" baseline="0" dirty="0"/>
              <a:t>! You, someone who will be working on the poultry operation, have </a:t>
            </a:r>
            <a:r>
              <a:rPr lang="en-US" b="1" baseline="0" dirty="0" smtClean="0"/>
              <a:t>[CLICK] </a:t>
            </a:r>
            <a:r>
              <a:rPr lang="en-US" baseline="0" dirty="0" smtClean="0"/>
              <a:t>completed </a:t>
            </a:r>
            <a:r>
              <a:rPr lang="en-US" baseline="0" dirty="0"/>
              <a:t>the lesson on “Do Not Bring </a:t>
            </a:r>
            <a:r>
              <a:rPr lang="en-US" baseline="0" dirty="0" smtClean="0"/>
              <a:t>Disease to </a:t>
            </a:r>
            <a:r>
              <a:rPr lang="en-US" baseline="0" dirty="0"/>
              <a:t>the </a:t>
            </a:r>
            <a:r>
              <a:rPr lang="en-US" baseline="0" dirty="0" smtClean="0"/>
              <a:t>Poultry Site</a:t>
            </a:r>
            <a:r>
              <a:rPr lang="en-US" baseline="0" dirty="0"/>
              <a:t>”. </a:t>
            </a:r>
            <a:r>
              <a:rPr lang="en-US" baseline="0" dirty="0" smtClean="0"/>
              <a:t>Next, you can learn about how to prevent the spread of disease once you are on the site, by watching the training videos called </a:t>
            </a:r>
            <a:r>
              <a:rPr lang="en-US" b="1" baseline="0" dirty="0" smtClean="0"/>
              <a:t>[CLICK] </a:t>
            </a:r>
            <a:r>
              <a:rPr lang="en-US" baseline="0" dirty="0" smtClean="0"/>
              <a:t>“Understanding the Perimeter Buffer </a:t>
            </a:r>
            <a:r>
              <a:rPr lang="en-US" baseline="0" dirty="0" smtClean="0"/>
              <a:t>Area” </a:t>
            </a:r>
            <a:r>
              <a:rPr lang="en-US" baseline="0" dirty="0" smtClean="0"/>
              <a:t>and “Understanding the Line of Separation.” The operation’s written site-specific biosecurity plan may have additional protocols for you to follow, so be sure to </a:t>
            </a:r>
            <a:r>
              <a:rPr lang="en-US" b="1" baseline="0" dirty="0" smtClean="0"/>
              <a:t>[CLICK] </a:t>
            </a:r>
            <a:r>
              <a:rPr lang="en-US" baseline="0" dirty="0" smtClean="0"/>
              <a:t>review the parts of the written plan that apply to your responsibilities, and contact the Biosecurity Coordinator with any questions you may have. </a:t>
            </a:r>
            <a:r>
              <a:rPr lang="en-US" b="1" baseline="0" dirty="0" smtClean="0"/>
              <a:t>[CLICK] </a:t>
            </a:r>
            <a:r>
              <a:rPr lang="en-US" baseline="0" dirty="0" smtClean="0"/>
              <a:t>Be sure to document all of your training.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949B1C1-8CE9-488C-8EAA-18483C2A346D}"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536702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Development of poultry biosecurity training materials was funded by USDA. This video was written and produced by the Center for Food Security and Public Health at Iowa State University, College of Veterinary Medicine.</a:t>
            </a:r>
            <a:endParaRPr lang="en-US" b="0" dirty="0"/>
          </a:p>
        </p:txBody>
      </p:sp>
      <p:sp>
        <p:nvSpPr>
          <p:cNvPr id="4" name="Slide Number Placeholder 3"/>
          <p:cNvSpPr>
            <a:spLocks noGrp="1"/>
          </p:cNvSpPr>
          <p:nvPr>
            <p:ph type="sldNum" sz="quarter" idx="10"/>
          </p:nvPr>
        </p:nvSpPr>
        <p:spPr/>
        <p:txBody>
          <a:bodyPr/>
          <a:lstStyle/>
          <a:p>
            <a:fld id="{CC099BCB-0BFB-4237-87CF-0078456A4C8A}" type="slidenum">
              <a:rPr lang="en-US" smtClean="0"/>
              <a:t>18</a:t>
            </a:fld>
            <a:endParaRPr lang="en-US"/>
          </a:p>
        </p:txBody>
      </p:sp>
    </p:spTree>
    <p:extLst>
      <p:ext uri="{BB962C8B-B14F-4D97-AF65-F5344CB8AC3E}">
        <p14:creationId xmlns:p14="http://schemas.microsoft.com/office/powerpoint/2010/main" val="47829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a:t>
            </a:r>
            <a:r>
              <a:rPr lang="en-US" baseline="0" dirty="0"/>
              <a:t> individual working on the poultry operation, you have a very important role in maintaining </a:t>
            </a:r>
            <a:r>
              <a:rPr lang="en-US" baseline="0" dirty="0" smtClean="0"/>
              <a:t>biosecurity</a:t>
            </a:r>
            <a:r>
              <a:rPr lang="en-US" baseline="0" dirty="0"/>
              <a:t>. Preventing the introduction and spread of </a:t>
            </a:r>
            <a:r>
              <a:rPr lang="en-US" baseline="0" dirty="0" smtClean="0"/>
              <a:t>disease, such as avian influenza, or AI, onto </a:t>
            </a:r>
            <a:r>
              <a:rPr lang="en-US" baseline="0" dirty="0"/>
              <a:t>or off of the operation depends greatly on your awareness and practice of the </a:t>
            </a:r>
            <a:r>
              <a:rPr lang="en-US" baseline="0" dirty="0" smtClean="0"/>
              <a:t>biosecurity </a:t>
            </a:r>
            <a:r>
              <a:rPr lang="en-US" baseline="0" dirty="0"/>
              <a:t>measures described in </a:t>
            </a:r>
            <a:r>
              <a:rPr lang="en-US" baseline="0" dirty="0" smtClean="0"/>
              <a:t>the </a:t>
            </a:r>
            <a:r>
              <a:rPr lang="en-US" baseline="0" dirty="0"/>
              <a:t>site’s biosecurity plan</a:t>
            </a:r>
            <a:r>
              <a:rPr lang="en-US" baseline="0" dirty="0" smtClean="0"/>
              <a:t>. By the end of this training, you should be able to </a:t>
            </a:r>
            <a:r>
              <a:rPr lang="en-US" b="1" baseline="0" dirty="0" smtClean="0"/>
              <a:t>[CLICK] </a:t>
            </a:r>
            <a:r>
              <a:rPr lang="en-US" baseline="0" dirty="0" smtClean="0"/>
              <a:t>identify situations that may allow poultry diseases, especially avian influenza, to spread; </a:t>
            </a:r>
            <a:r>
              <a:rPr lang="en-US" b="1" baseline="0" dirty="0" smtClean="0"/>
              <a:t>[CLICK] </a:t>
            </a:r>
            <a:r>
              <a:rPr lang="en-US" baseline="0" dirty="0" smtClean="0"/>
              <a:t>describe ways to minimize chances for disease to be introduced to a production site; and </a:t>
            </a:r>
            <a:r>
              <a:rPr lang="en-US" b="1" baseline="0" dirty="0" smtClean="0"/>
              <a:t>[CLICK] </a:t>
            </a:r>
            <a:r>
              <a:rPr lang="en-US" baseline="0" dirty="0" smtClean="0"/>
              <a:t>know who to contact for questions or concerns related to biosecurity on the production site. </a:t>
            </a:r>
            <a:endParaRPr lang="en-US" dirty="0"/>
          </a:p>
        </p:txBody>
      </p:sp>
      <p:sp>
        <p:nvSpPr>
          <p:cNvPr id="4" name="Slide Number Placeholder 3"/>
          <p:cNvSpPr>
            <a:spLocks noGrp="1"/>
          </p:cNvSpPr>
          <p:nvPr>
            <p:ph type="sldNum" sz="quarter" idx="10"/>
          </p:nvPr>
        </p:nvSpPr>
        <p:spPr/>
        <p:txBody>
          <a:bodyPr/>
          <a:lstStyle/>
          <a:p>
            <a:fld id="{CC099BCB-0BFB-4237-87CF-0078456A4C8A}" type="slidenum">
              <a:rPr lang="en-US" smtClean="0"/>
              <a:t>2</a:t>
            </a:fld>
            <a:endParaRPr lang="en-US"/>
          </a:p>
        </p:txBody>
      </p:sp>
    </p:spTree>
    <p:extLst>
      <p:ext uri="{BB962C8B-B14F-4D97-AF65-F5344CB8AC3E}">
        <p14:creationId xmlns:p14="http://schemas.microsoft.com/office/powerpoint/2010/main" val="107826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learning specific ways to prevent diseases from entering your poultry site, it is important to understand the multiple ways that diseases such as avian influenza can be spread. </a:t>
            </a:r>
            <a:r>
              <a:rPr lang="en-US" dirty="0" smtClean="0"/>
              <a:t>Avian influenza can be</a:t>
            </a:r>
            <a:r>
              <a:rPr lang="en-US" baseline="0" dirty="0" smtClean="0"/>
              <a:t> spread </a:t>
            </a:r>
            <a:r>
              <a:rPr lang="en-US" b="1" baseline="0" dirty="0" smtClean="0"/>
              <a:t>[CLICK] </a:t>
            </a:r>
            <a:r>
              <a:rPr lang="en-US" baseline="0" dirty="0" smtClean="0"/>
              <a:t>through saliva, </a:t>
            </a:r>
            <a:endParaRPr lang="en-US" dirty="0"/>
          </a:p>
        </p:txBody>
      </p:sp>
      <p:sp>
        <p:nvSpPr>
          <p:cNvPr id="4" name="Slide Number Placeholder 3"/>
          <p:cNvSpPr>
            <a:spLocks noGrp="1"/>
          </p:cNvSpPr>
          <p:nvPr>
            <p:ph type="sldNum" sz="quarter" idx="10"/>
          </p:nvPr>
        </p:nvSpPr>
        <p:spPr/>
        <p:txBody>
          <a:bodyPr/>
          <a:lstStyle/>
          <a:p>
            <a:fld id="{CC099BCB-0BFB-4237-87CF-0078456A4C8A}" type="slidenum">
              <a:rPr lang="en-US" smtClean="0"/>
              <a:t>3</a:t>
            </a:fld>
            <a:endParaRPr lang="en-US"/>
          </a:p>
        </p:txBody>
      </p:sp>
    </p:spTree>
    <p:extLst>
      <p:ext uri="{BB962C8B-B14F-4D97-AF65-F5344CB8AC3E}">
        <p14:creationId xmlns:p14="http://schemas.microsoft.com/office/powerpoint/2010/main" val="141971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birds eat, drink, or peck at contaminated objects. </a:t>
            </a:r>
            <a:endParaRPr lang="en-US" dirty="0"/>
          </a:p>
        </p:txBody>
      </p:sp>
      <p:sp>
        <p:nvSpPr>
          <p:cNvPr id="4" name="Slide Number Placeholder 3"/>
          <p:cNvSpPr>
            <a:spLocks noGrp="1"/>
          </p:cNvSpPr>
          <p:nvPr>
            <p:ph type="sldNum" sz="quarter" idx="10"/>
          </p:nvPr>
        </p:nvSpPr>
        <p:spPr/>
        <p:txBody>
          <a:bodyPr/>
          <a:lstStyle/>
          <a:p>
            <a:fld id="{CC099BCB-0BFB-4237-87CF-0078456A4C8A}" type="slidenum">
              <a:rPr lang="en-US" smtClean="0"/>
              <a:t>4</a:t>
            </a:fld>
            <a:endParaRPr lang="en-US"/>
          </a:p>
        </p:txBody>
      </p:sp>
    </p:spTree>
    <p:extLst>
      <p:ext uri="{BB962C8B-B14F-4D97-AF65-F5344CB8AC3E}">
        <p14:creationId xmlns:p14="http://schemas.microsoft.com/office/powerpoint/2010/main" val="1400649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Avian influenza virus has been shown to survive in </a:t>
            </a:r>
            <a:r>
              <a:rPr lang="en-US" b="1" baseline="0" dirty="0" smtClean="0"/>
              <a:t>[CLICK] </a:t>
            </a:r>
            <a:r>
              <a:rPr lang="en-US" dirty="0" smtClean="0"/>
              <a:t>poultry manure and litter for long periods of time, especially in cold weather. It</a:t>
            </a:r>
            <a:r>
              <a:rPr lang="en-US" baseline="0" dirty="0" smtClean="0"/>
              <a:t> can spread to poultry from contact with the feces of </a:t>
            </a:r>
            <a:r>
              <a:rPr lang="en-US" b="1" baseline="0" dirty="0" smtClean="0"/>
              <a:t>[CLICK] </a:t>
            </a:r>
            <a:r>
              <a:rPr lang="en-US" baseline="0" dirty="0" smtClean="0"/>
              <a:t>wild birds or waterfowl.</a:t>
            </a:r>
            <a:endParaRPr lang="en-US" dirty="0" smtClean="0"/>
          </a:p>
        </p:txBody>
      </p:sp>
      <p:sp>
        <p:nvSpPr>
          <p:cNvPr id="4" name="Slide Number Placeholder 3"/>
          <p:cNvSpPr>
            <a:spLocks noGrp="1"/>
          </p:cNvSpPr>
          <p:nvPr>
            <p:ph type="sldNum" sz="quarter" idx="10"/>
          </p:nvPr>
        </p:nvSpPr>
        <p:spPr/>
        <p:txBody>
          <a:bodyPr/>
          <a:lstStyle/>
          <a:p>
            <a:fld id="{CC099BCB-0BFB-4237-87CF-0078456A4C8A}" type="slidenum">
              <a:rPr lang="en-US" smtClean="0"/>
              <a:t>5</a:t>
            </a:fld>
            <a:endParaRPr lang="en-US"/>
          </a:p>
        </p:txBody>
      </p:sp>
    </p:spTree>
    <p:extLst>
      <p:ext uri="{BB962C8B-B14F-4D97-AF65-F5344CB8AC3E}">
        <p14:creationId xmlns:p14="http://schemas.microsoft.com/office/powerpoint/2010/main" val="310137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Disease</a:t>
            </a:r>
            <a:r>
              <a:rPr lang="en-US" baseline="0" dirty="0" smtClean="0"/>
              <a:t> spread could occur </a:t>
            </a:r>
            <a:r>
              <a:rPr lang="en-US" dirty="0" smtClean="0"/>
              <a:t>through vehicles,</a:t>
            </a:r>
            <a:r>
              <a:rPr lang="en-US" baseline="0" dirty="0" smtClean="0"/>
              <a:t> equipment, and personnel involved in manure removal, transport, and storage. It may be necessary to follow special instructions for how the biosecurity lines on the operation should be crossed during manure removal and transport activities. </a:t>
            </a:r>
            <a:endParaRPr lang="en-US" dirty="0"/>
          </a:p>
        </p:txBody>
      </p:sp>
      <p:sp>
        <p:nvSpPr>
          <p:cNvPr id="4" name="Slide Number Placeholder 3"/>
          <p:cNvSpPr>
            <a:spLocks noGrp="1"/>
          </p:cNvSpPr>
          <p:nvPr>
            <p:ph type="sldNum" sz="quarter" idx="10"/>
          </p:nvPr>
        </p:nvSpPr>
        <p:spPr/>
        <p:txBody>
          <a:bodyPr/>
          <a:lstStyle/>
          <a:p>
            <a:fld id="{CC099BCB-0BFB-4237-87CF-0078456A4C8A}" type="slidenum">
              <a:rPr lang="en-US" smtClean="0"/>
              <a:t>6</a:t>
            </a:fld>
            <a:endParaRPr lang="en-US"/>
          </a:p>
        </p:txBody>
      </p:sp>
    </p:spTree>
    <p:extLst>
      <p:ext uri="{BB962C8B-B14F-4D97-AF65-F5344CB8AC3E}">
        <p14:creationId xmlns:p14="http://schemas.microsoft.com/office/powerpoint/2010/main" val="244482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AI and other diseases can also be spread </a:t>
            </a:r>
            <a:r>
              <a:rPr lang="en-US" dirty="0" smtClean="0"/>
              <a:t>through the air when infected animals </a:t>
            </a:r>
            <a:r>
              <a:rPr lang="en-US" b="1" baseline="0" dirty="0" smtClean="0"/>
              <a:t>[CLICK] </a:t>
            </a:r>
            <a:r>
              <a:rPr lang="en-US" dirty="0" smtClean="0"/>
              <a:t>breathe out</a:t>
            </a:r>
            <a:r>
              <a:rPr lang="en-US" dirty="0"/>
              <a:t>,</a:t>
            </a:r>
            <a:endParaRPr lang="en-US" dirty="0" smtClean="0"/>
          </a:p>
        </p:txBody>
      </p:sp>
      <p:sp>
        <p:nvSpPr>
          <p:cNvPr id="4" name="Slide Number Placeholder 3"/>
          <p:cNvSpPr>
            <a:spLocks noGrp="1"/>
          </p:cNvSpPr>
          <p:nvPr>
            <p:ph type="sldNum" sz="quarter" idx="10"/>
          </p:nvPr>
        </p:nvSpPr>
        <p:spPr/>
        <p:txBody>
          <a:bodyPr/>
          <a:lstStyle/>
          <a:p>
            <a:fld id="{CC099BCB-0BFB-4237-87CF-0078456A4C8A}" type="slidenum">
              <a:rPr lang="en-US" smtClean="0"/>
              <a:t>7</a:t>
            </a:fld>
            <a:endParaRPr lang="en-US"/>
          </a:p>
        </p:txBody>
      </p:sp>
    </p:spTree>
    <p:extLst>
      <p:ext uri="{BB962C8B-B14F-4D97-AF65-F5344CB8AC3E}">
        <p14:creationId xmlns:p14="http://schemas.microsoft.com/office/powerpoint/2010/main" val="381845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can be spread through the air to </a:t>
            </a:r>
            <a:r>
              <a:rPr lang="en-US" baseline="0" dirty="0" smtClean="0"/>
              <a:t>birds </a:t>
            </a:r>
            <a:r>
              <a:rPr lang="en-US" baseline="0" dirty="0"/>
              <a:t>in the same </a:t>
            </a:r>
            <a:r>
              <a:rPr lang="en-US" baseline="0" dirty="0" smtClean="0"/>
              <a:t>barn </a:t>
            </a:r>
            <a:r>
              <a:rPr lang="en-US" b="1" baseline="0" dirty="0" smtClean="0"/>
              <a:t>[CLICK] </a:t>
            </a:r>
            <a:r>
              <a:rPr lang="en-US" baseline="0" dirty="0" smtClean="0"/>
              <a:t>, </a:t>
            </a:r>
            <a:r>
              <a:rPr lang="en-US" baseline="0" dirty="0"/>
              <a:t>between birds in different barns or even </a:t>
            </a:r>
            <a:r>
              <a:rPr lang="en-US" b="1" baseline="0" dirty="0" smtClean="0"/>
              <a:t>[CLICK] </a:t>
            </a:r>
            <a:r>
              <a:rPr lang="en-US" baseline="0" dirty="0" smtClean="0"/>
              <a:t>between birds </a:t>
            </a:r>
            <a:r>
              <a:rPr lang="en-US" baseline="0" dirty="0"/>
              <a:t>on different nearby sites. </a:t>
            </a:r>
            <a:endParaRPr lang="en-US" dirty="0"/>
          </a:p>
        </p:txBody>
      </p:sp>
      <p:sp>
        <p:nvSpPr>
          <p:cNvPr id="4" name="Slide Number Placeholder 3"/>
          <p:cNvSpPr>
            <a:spLocks noGrp="1"/>
          </p:cNvSpPr>
          <p:nvPr>
            <p:ph type="sldNum" sz="quarter" idx="10"/>
          </p:nvPr>
        </p:nvSpPr>
        <p:spPr/>
        <p:txBody>
          <a:bodyPr/>
          <a:lstStyle/>
          <a:p>
            <a:fld id="{CC099BCB-0BFB-4237-87CF-0078456A4C8A}" type="slidenum">
              <a:rPr lang="en-US" smtClean="0"/>
              <a:t>8</a:t>
            </a:fld>
            <a:endParaRPr lang="en-US"/>
          </a:p>
        </p:txBody>
      </p:sp>
    </p:spTree>
    <p:extLst>
      <p:ext uri="{BB962C8B-B14F-4D97-AF65-F5344CB8AC3E}">
        <p14:creationId xmlns:p14="http://schemas.microsoft.com/office/powerpoint/2010/main" val="370185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items</a:t>
            </a:r>
            <a:r>
              <a:rPr lang="en-US" baseline="0" dirty="0" smtClean="0"/>
              <a:t> used around poultry with disease aren’t cleaned between uses, the next group of poultry could get the disease. These items include vehicles, </a:t>
            </a:r>
            <a:r>
              <a:rPr lang="en-US" b="1" baseline="0" dirty="0" smtClean="0"/>
              <a:t>[CLICK] </a:t>
            </a:r>
            <a:r>
              <a:rPr lang="en-US" baseline="0" dirty="0" smtClean="0"/>
              <a:t>equipment, clothing, footwear, </a:t>
            </a:r>
            <a:r>
              <a:rPr lang="en-US" b="1" baseline="0" dirty="0" smtClean="0"/>
              <a:t>[CLICK] </a:t>
            </a:r>
            <a:r>
              <a:rPr lang="en-US" baseline="0" dirty="0" smtClean="0"/>
              <a:t>and more, and are called fomites. In addition, pests like rodents, </a:t>
            </a:r>
            <a:r>
              <a:rPr lang="en-US" b="1" baseline="0" dirty="0" smtClean="0"/>
              <a:t>[CLICK] </a:t>
            </a:r>
            <a:r>
              <a:rPr lang="en-US" baseline="0" dirty="0" smtClean="0"/>
              <a:t>insects, </a:t>
            </a:r>
            <a:r>
              <a:rPr lang="en-US" b="1" baseline="0" dirty="0" smtClean="0"/>
              <a:t>[CLICK] </a:t>
            </a:r>
            <a:r>
              <a:rPr lang="en-US" baseline="0" dirty="0" smtClean="0"/>
              <a:t>and other domestic or wild animals may be contaminated with virus on their hair or feet and may act like a fomite to spread disease to the site or may contaminate poultry feed. Other fomites could include anything used for the handling, care, treatment, or euthanasia of poultry, or any other items that may have contacted infected poultry or entered poultry houses, such as cages or egg handling equipment, that have not been effectively cleaned and disinfected. </a:t>
            </a:r>
          </a:p>
        </p:txBody>
      </p:sp>
      <p:sp>
        <p:nvSpPr>
          <p:cNvPr id="4" name="Slide Number Placeholder 3"/>
          <p:cNvSpPr>
            <a:spLocks noGrp="1"/>
          </p:cNvSpPr>
          <p:nvPr>
            <p:ph type="sldNum" sz="quarter" idx="10"/>
          </p:nvPr>
        </p:nvSpPr>
        <p:spPr/>
        <p:txBody>
          <a:bodyPr/>
          <a:lstStyle/>
          <a:p>
            <a:fld id="{CC099BCB-0BFB-4237-87CF-0078456A4C8A}" type="slidenum">
              <a:rPr lang="en-US" smtClean="0"/>
              <a:t>9</a:t>
            </a:fld>
            <a:endParaRPr lang="en-US"/>
          </a:p>
        </p:txBody>
      </p:sp>
    </p:spTree>
    <p:extLst>
      <p:ext uri="{BB962C8B-B14F-4D97-AF65-F5344CB8AC3E}">
        <p14:creationId xmlns:p14="http://schemas.microsoft.com/office/powerpoint/2010/main" val="591642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114175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latin typeface="Arial" charset="0"/>
              </a:rPr>
              <a:t>Center for Food Security and Public Health, Iowa State University, 2015</a:t>
            </a:r>
            <a:endParaRPr lang="en-US" dirty="0">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9EA529-01A2-4437-9196-FF5D7E2E6C1F}" type="slidenum">
              <a:rPr lang="en-US" smtClean="0"/>
              <a:t>‹#›</a:t>
            </a:fld>
            <a:endParaRPr lang="en-US"/>
          </a:p>
        </p:txBody>
      </p:sp>
    </p:spTree>
    <p:extLst>
      <p:ext uri="{BB962C8B-B14F-4D97-AF65-F5344CB8AC3E}">
        <p14:creationId xmlns:p14="http://schemas.microsoft.com/office/powerpoint/2010/main" val="367321242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latin typeface="Arial" charset="0"/>
              </a:rPr>
              <a:t>Center for Food Security and Public Health, Iowa State University, 2015</a:t>
            </a:r>
            <a:endParaRPr lang="en-US" dirty="0">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9EA529-01A2-4437-9196-FF5D7E2E6C1F}" type="slidenum">
              <a:rPr lang="en-US" smtClean="0"/>
              <a:t>‹#›</a:t>
            </a:fld>
            <a:endParaRPr lang="en-US"/>
          </a:p>
        </p:txBody>
      </p:sp>
    </p:spTree>
    <p:extLst>
      <p:ext uri="{BB962C8B-B14F-4D97-AF65-F5344CB8AC3E}">
        <p14:creationId xmlns:p14="http://schemas.microsoft.com/office/powerpoint/2010/main" val="104402140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0A309C-0C4A-4222-B4DF-5CB58005080A}" type="datetime1">
              <a:rPr lang="en-US" smtClean="0">
                <a:solidFill>
                  <a:prstClr val="black">
                    <a:tint val="75000"/>
                  </a:prstClr>
                </a:solidFill>
              </a:rPr>
              <a:pPr/>
              <a:t>10/15/2018</a:t>
            </a:fld>
            <a:endParaRPr lang="en-US">
              <a:solidFill>
                <a:prstClr val="black">
                  <a:tint val="75000"/>
                </a:prstClr>
              </a:solidFill>
            </a:endParaRPr>
          </a:p>
        </p:txBody>
      </p:sp>
    </p:spTree>
    <p:extLst>
      <p:ext uri="{BB962C8B-B14F-4D97-AF65-F5344CB8AC3E}">
        <p14:creationId xmlns:p14="http://schemas.microsoft.com/office/powerpoint/2010/main" val="151392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3C59A-36A0-4761-AB47-F5E386A1BEB8}" type="datetime1">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a:xfrm>
            <a:off x="4724400" y="6324600"/>
            <a:ext cx="4419600" cy="365125"/>
          </a:xfrm>
        </p:spPr>
        <p:txBody>
          <a:bodyPr/>
          <a:lstStyle/>
          <a:p>
            <a:r>
              <a:rPr lang="en-US">
                <a:solidFill>
                  <a:prstClr val="black">
                    <a:tint val="75000"/>
                  </a:prstClr>
                </a:solidFill>
              </a:rPr>
              <a:t>Center for Food Security and Public Health, Iowa State University, 2015</a:t>
            </a:r>
          </a:p>
        </p:txBody>
      </p:sp>
    </p:spTree>
    <p:extLst>
      <p:ext uri="{BB962C8B-B14F-4D97-AF65-F5344CB8AC3E}">
        <p14:creationId xmlns:p14="http://schemas.microsoft.com/office/powerpoint/2010/main" val="2618522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0F7B2-7C5E-43C7-A2C0-856B9FA11BCC}" type="datetime1">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Center for Food Security and Public Health, Iowa State University, 2015</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0455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4FFE6B-6644-4FD8-ABF8-28A5DA2531C5}" type="datetime1">
              <a:rPr lang="en-US" smtClean="0">
                <a:solidFill>
                  <a:prstClr val="black">
                    <a:tint val="75000"/>
                  </a:prstClr>
                </a:solidFill>
              </a:rPr>
              <a:pPr/>
              <a:t>10/15/2018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Center for Food Security and Public Health, Iowa State University, 2015</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3742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FE890E-774B-4C95-91B5-AAC7FB90E778}" type="datetime1">
              <a:rPr lang="en-US" smtClean="0">
                <a:solidFill>
                  <a:prstClr val="black">
                    <a:tint val="75000"/>
                  </a:prstClr>
                </a:solidFill>
              </a:rPr>
              <a:pPr/>
              <a:t>10/15/2018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Center for Food Security and Public Health, Iowa State University, 2015</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1797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49FB71-D66A-4EE5-80DF-EB39FEFCD196}" type="datetime1">
              <a:rPr lang="en-US" smtClean="0">
                <a:solidFill>
                  <a:prstClr val="black">
                    <a:tint val="75000"/>
                  </a:prstClr>
                </a:solidFill>
              </a:rPr>
              <a:pPr/>
              <a:t>10/15/2018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Center for Food Security and Public Health, Iowa State University, 2015</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7889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D78B7-0A03-471E-92E8-D15D4AECDDED}" type="datetime1">
              <a:rPr lang="en-US" smtClean="0">
                <a:solidFill>
                  <a:prstClr val="black">
                    <a:tint val="75000"/>
                  </a:prstClr>
                </a:solidFill>
              </a:rPr>
              <a:pPr/>
              <a:t>10/15/2018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Center for Food Security and Public Health, Iowa State University, 2015</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5107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232BE9-ACA4-414D-B399-7B3DF275388F}" type="datetime1">
              <a:rPr lang="en-US" smtClean="0">
                <a:solidFill>
                  <a:prstClr val="black">
                    <a:tint val="75000"/>
                  </a:prstClr>
                </a:solidFill>
              </a:rPr>
              <a:pPr/>
              <a:t>10/15/2018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Center for Food Security and Public Health, Iowa State University, 2015</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073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a:xfrm>
            <a:off x="4724400" y="6324600"/>
            <a:ext cx="4419600" cy="365125"/>
          </a:xfrm>
        </p:spPr>
        <p:txBody>
          <a:bodyPr/>
          <a:lstStyle/>
          <a:p>
            <a:pPr>
              <a:defRPr/>
            </a:pPr>
            <a:r>
              <a:rPr lang="en-US"/>
              <a:t>Center for Food Security and Public Health, Iowa State University, 2015</a:t>
            </a:r>
            <a:endParaRPr lang="en-US" dirty="0"/>
          </a:p>
        </p:txBody>
      </p:sp>
      <p:sp>
        <p:nvSpPr>
          <p:cNvPr id="6" name="Rectangle 6"/>
          <p:cNvSpPr txBox="1">
            <a:spLocks noChangeArrowheads="1"/>
          </p:cNvSpPr>
          <p:nvPr userDrawn="1"/>
        </p:nvSpPr>
        <p:spPr bwMode="auto">
          <a:xfrm>
            <a:off x="2667000" y="64579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solidFill>
                <a:srgbClr val="000000"/>
              </a:solidFill>
            </a:endParaRPr>
          </a:p>
        </p:txBody>
      </p:sp>
    </p:spTree>
    <p:extLst>
      <p:ext uri="{BB962C8B-B14F-4D97-AF65-F5344CB8AC3E}">
        <p14:creationId xmlns:p14="http://schemas.microsoft.com/office/powerpoint/2010/main" val="2088868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E3429-F85E-410B-8428-FF54D79B8C7A}" type="datetime1">
              <a:rPr lang="en-US" smtClean="0">
                <a:solidFill>
                  <a:prstClr val="black">
                    <a:tint val="75000"/>
                  </a:prstClr>
                </a:solidFill>
              </a:rPr>
              <a:pPr/>
              <a:t>10/15/2018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Center for Food Security and Public Health, Iowa State University, 2015</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45769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AD946-BE74-4793-A8DC-2FFAD17FB84C}" type="datetime1">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Center for Food Security and Public Health, Iowa State University, 2015</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57715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D14A4-5370-4269-9E9A-5C9121E9C3E7}" type="datetime1">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Center for Food Security and Public Health, Iowa State University, 2015</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301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latin typeface="Arial" charset="0"/>
              </a:rPr>
              <a:t>Center for Food Security and Public Health, Iowa State University, 2015</a:t>
            </a:r>
            <a:endParaRPr lang="en-US" dirty="0">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9EA529-01A2-4437-9196-FF5D7E2E6C1F}" type="slidenum">
              <a:rPr lang="en-US" smtClean="0"/>
              <a:t>‹#›</a:t>
            </a:fld>
            <a:endParaRPr lang="en-US"/>
          </a:p>
        </p:txBody>
      </p:sp>
    </p:spTree>
    <p:extLst>
      <p:ext uri="{BB962C8B-B14F-4D97-AF65-F5344CB8AC3E}">
        <p14:creationId xmlns:p14="http://schemas.microsoft.com/office/powerpoint/2010/main" val="420482407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a:latin typeface="Arial" charset="0"/>
              </a:rPr>
              <a:t>Center for Food Security and Public Health, Iowa State University, 2015</a:t>
            </a:r>
            <a:endParaRPr lang="en-US" dirty="0">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9EA529-01A2-4437-9196-FF5D7E2E6C1F}" type="slidenum">
              <a:rPr lang="en-US" smtClean="0"/>
              <a:t>‹#›</a:t>
            </a:fld>
            <a:endParaRPr lang="en-US"/>
          </a:p>
        </p:txBody>
      </p:sp>
    </p:spTree>
    <p:extLst>
      <p:ext uri="{BB962C8B-B14F-4D97-AF65-F5344CB8AC3E}">
        <p14:creationId xmlns:p14="http://schemas.microsoft.com/office/powerpoint/2010/main" val="46426575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en-US">
                <a:latin typeface="Arial" charset="0"/>
              </a:rPr>
              <a:t>Center for Food Security and Public Health, Iowa State University, 2015</a:t>
            </a:r>
            <a:endParaRPr lang="en-US" dirty="0">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39EA529-01A2-4437-9196-FF5D7E2E6C1F}" type="slidenum">
              <a:rPr lang="en-US" smtClean="0"/>
              <a:t>‹#›</a:t>
            </a:fld>
            <a:endParaRPr lang="en-US"/>
          </a:p>
        </p:txBody>
      </p:sp>
    </p:spTree>
    <p:extLst>
      <p:ext uri="{BB962C8B-B14F-4D97-AF65-F5344CB8AC3E}">
        <p14:creationId xmlns:p14="http://schemas.microsoft.com/office/powerpoint/2010/main" val="270413172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a:t>Center for Food Security and Public Health, Iowa State University, 2015</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39EA529-01A2-4437-9196-FF5D7E2E6C1F}" type="slidenum">
              <a:rPr lang="en-US" smtClean="0"/>
              <a:t>‹#›</a:t>
            </a:fld>
            <a:endParaRPr lang="en-US"/>
          </a:p>
        </p:txBody>
      </p:sp>
    </p:spTree>
    <p:extLst>
      <p:ext uri="{BB962C8B-B14F-4D97-AF65-F5344CB8AC3E}">
        <p14:creationId xmlns:p14="http://schemas.microsoft.com/office/powerpoint/2010/main" val="378230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latin typeface="Arial" charset="0"/>
              </a:rPr>
              <a:t>Center for Food Security and Public Health, Iowa State University, 2015</a:t>
            </a:r>
            <a:endParaRPr lang="en-US" dirty="0">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39EA529-01A2-4437-9196-FF5D7E2E6C1F}" type="slidenum">
              <a:rPr lang="en-US" smtClean="0"/>
              <a:t>‹#›</a:t>
            </a:fld>
            <a:endParaRPr lang="en-US"/>
          </a:p>
        </p:txBody>
      </p:sp>
    </p:spTree>
    <p:extLst>
      <p:ext uri="{BB962C8B-B14F-4D97-AF65-F5344CB8AC3E}">
        <p14:creationId xmlns:p14="http://schemas.microsoft.com/office/powerpoint/2010/main" val="359182850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a:latin typeface="Arial" charset="0"/>
              </a:rPr>
              <a:t>Center for Food Security and Public Health, Iowa State University, 2015</a:t>
            </a:r>
            <a:endParaRPr lang="en-US" dirty="0">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9EA529-01A2-4437-9196-FF5D7E2E6C1F}" type="slidenum">
              <a:rPr lang="en-US" smtClean="0"/>
              <a:t>‹#›</a:t>
            </a:fld>
            <a:endParaRPr lang="en-US"/>
          </a:p>
        </p:txBody>
      </p:sp>
    </p:spTree>
    <p:extLst>
      <p:ext uri="{BB962C8B-B14F-4D97-AF65-F5344CB8AC3E}">
        <p14:creationId xmlns:p14="http://schemas.microsoft.com/office/powerpoint/2010/main" val="94378053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a:latin typeface="Arial" charset="0"/>
              </a:rPr>
              <a:t>Center for Food Security and Public Health, Iowa State University, 2015</a:t>
            </a:r>
            <a:endParaRPr lang="en-US" dirty="0">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9EA529-01A2-4437-9196-FF5D7E2E6C1F}" type="slidenum">
              <a:rPr lang="en-US" smtClean="0"/>
              <a:t>‹#›</a:t>
            </a:fld>
            <a:endParaRPr lang="en-US"/>
          </a:p>
        </p:txBody>
      </p:sp>
    </p:spTree>
    <p:extLst>
      <p:ext uri="{BB962C8B-B14F-4D97-AF65-F5344CB8AC3E}">
        <p14:creationId xmlns:p14="http://schemas.microsoft.com/office/powerpoint/2010/main" val="314063532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dirty="0">
              <a:solidFill>
                <a:srgbClr val="000000"/>
              </a:solidFill>
              <a:latin typeface="Arial" charset="0"/>
            </a:endParaRPr>
          </a:p>
        </p:txBody>
      </p:sp>
      <p:sp>
        <p:nvSpPr>
          <p:cNvPr id="5" name="Footer Placeholder 4"/>
          <p:cNvSpPr>
            <a:spLocks noGrp="1"/>
          </p:cNvSpPr>
          <p:nvPr>
            <p:ph type="ftr" sz="quarter" idx="3"/>
          </p:nvPr>
        </p:nvSpPr>
        <p:spPr>
          <a:xfrm>
            <a:off x="4775200" y="6324600"/>
            <a:ext cx="4368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fontAlgn="base">
              <a:spcBef>
                <a:spcPct val="0"/>
              </a:spcBef>
              <a:spcAft>
                <a:spcPct val="0"/>
              </a:spcAft>
              <a:defRPr/>
            </a:pPr>
            <a:r>
              <a:rPr lang="en-US">
                <a:latin typeface="Arial" charset="0"/>
              </a:rPr>
              <a:t>Center for Food Security and Public Health, Iowa State University, 2015</a:t>
            </a:r>
            <a:endParaRPr lang="en-US" dirty="0">
              <a:latin typeface="Arial" charset="0"/>
            </a:endParaRPr>
          </a:p>
        </p:txBody>
      </p:sp>
    </p:spTree>
    <p:extLst>
      <p:ext uri="{BB962C8B-B14F-4D97-AF65-F5344CB8AC3E}">
        <p14:creationId xmlns:p14="http://schemas.microsoft.com/office/powerpoint/2010/main" val="241748899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dt="0"/>
  <p:txStyles>
    <p:titleStyle>
      <a:lvl1pPr algn="ctr" defTabSz="914400" rtl="0" eaLnBrk="1" latinLnBrk="0" hangingPunct="1">
        <a:spcBef>
          <a:spcPct val="0"/>
        </a:spcBef>
        <a:buNone/>
        <a:defRPr sz="44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750B9-5987-4178-937D-4BC2A8614785}" type="datetime1">
              <a:rPr lang="en-US" smtClean="0">
                <a:solidFill>
                  <a:prstClr val="black">
                    <a:tint val="75000"/>
                  </a:prstClr>
                </a:solidFill>
              </a:rPr>
              <a:pPr/>
              <a:t>10/15/2018</a:t>
            </a:fld>
            <a:endParaRPr lang="en-US">
              <a:solidFill>
                <a:prstClr val="black">
                  <a:tint val="75000"/>
                </a:prstClr>
              </a:solidFill>
            </a:endParaRPr>
          </a:p>
        </p:txBody>
      </p:sp>
      <p:sp>
        <p:nvSpPr>
          <p:cNvPr id="5" name="Footer Placeholder 4"/>
          <p:cNvSpPr>
            <a:spLocks noGrp="1"/>
          </p:cNvSpPr>
          <p:nvPr>
            <p:ph type="ftr" sz="quarter" idx="3"/>
          </p:nvPr>
        </p:nvSpPr>
        <p:spPr>
          <a:xfrm>
            <a:off x="4775200" y="6324600"/>
            <a:ext cx="4368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solidFill>
                  <a:prstClr val="black">
                    <a:tint val="75000"/>
                  </a:prstClr>
                </a:solidFill>
              </a:rPr>
              <a:t>Center for Food Security and Public Health, Iowa State University, 2015</a:t>
            </a:r>
          </a:p>
        </p:txBody>
      </p:sp>
    </p:spTree>
    <p:extLst>
      <p:ext uri="{BB962C8B-B14F-4D97-AF65-F5344CB8AC3E}">
        <p14:creationId xmlns:p14="http://schemas.microsoft.com/office/powerpoint/2010/main" val="317739326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ctr" defTabSz="914400" rtl="0" eaLnBrk="1" latinLnBrk="0" hangingPunct="1">
        <a:spcBef>
          <a:spcPct val="0"/>
        </a:spcBef>
        <a:buNone/>
        <a:defRPr sz="44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oultrybiosecurity.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tmp"/><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981200"/>
          </a:xfrm>
          <a:ln>
            <a:noFill/>
          </a:ln>
        </p:spPr>
        <p:txBody>
          <a:bodyPr/>
          <a:lstStyle/>
          <a:p>
            <a:r>
              <a:rPr lang="en-US" sz="5400" dirty="0" smtClean="0">
                <a:ea typeface="Verdana" panose="020B0604030504040204" pitchFamily="34" charset="0"/>
                <a:cs typeface="Verdana" panose="020B0604030504040204" pitchFamily="34" charset="0"/>
              </a:rPr>
              <a:t>Do Not Bring Disease to the Poultry Site</a:t>
            </a:r>
            <a:endParaRPr lang="en-US" dirty="0">
              <a:solidFill>
                <a:schemeClr val="tx1"/>
              </a:solidFill>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3400" y="4343400"/>
            <a:ext cx="8229600" cy="1295400"/>
          </a:xfrm>
        </p:spPr>
        <p:txBody>
          <a:bodyPr>
            <a:normAutofit/>
          </a:bodyPr>
          <a:lstStyle/>
          <a:p>
            <a:pPr marL="0" indent="0" algn="ctr">
              <a:buNone/>
            </a:pPr>
            <a:r>
              <a:rPr lang="en-US" dirty="0" smtClean="0">
                <a:solidFill>
                  <a:srgbClr val="898989"/>
                </a:solidFill>
              </a:rPr>
              <a:t>Biosecurity Training for Individuals Working on the Poultry Operation</a:t>
            </a:r>
            <a:endParaRPr lang="en-US" dirty="0">
              <a:solidFill>
                <a:srgbClr val="898989"/>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722706"/>
            <a:ext cx="2048262" cy="980811"/>
          </a:xfrm>
          <a:prstGeom prst="rect">
            <a:avLst/>
          </a:prstGeom>
        </p:spPr>
      </p:pic>
    </p:spTree>
    <p:extLst>
      <p:ext uri="{BB962C8B-B14F-4D97-AF65-F5344CB8AC3E}">
        <p14:creationId xmlns:p14="http://schemas.microsoft.com/office/powerpoint/2010/main" val="1713673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257800" y="1447800"/>
            <a:ext cx="3505200" cy="49069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Ways You Could Become Contaminated</a:t>
            </a:r>
            <a:endParaRPr lang="en-US" dirty="0"/>
          </a:p>
        </p:txBody>
      </p:sp>
      <p:sp>
        <p:nvSpPr>
          <p:cNvPr id="3" name="Content Placeholder 2"/>
          <p:cNvSpPr>
            <a:spLocks noGrp="1"/>
          </p:cNvSpPr>
          <p:nvPr>
            <p:ph sz="half" idx="1"/>
          </p:nvPr>
        </p:nvSpPr>
        <p:spPr>
          <a:xfrm>
            <a:off x="457200" y="1600200"/>
            <a:ext cx="4318000" cy="4525963"/>
          </a:xfrm>
        </p:spPr>
        <p:txBody>
          <a:bodyPr>
            <a:normAutofit fontScale="92500"/>
          </a:bodyPr>
          <a:lstStyle/>
          <a:p>
            <a:r>
              <a:rPr lang="en-US" dirty="0" smtClean="0"/>
              <a:t>Birds at home</a:t>
            </a:r>
          </a:p>
          <a:p>
            <a:r>
              <a:rPr lang="en-US" dirty="0" smtClean="0"/>
              <a:t>Living with people who work at other production sites</a:t>
            </a:r>
          </a:p>
          <a:p>
            <a:r>
              <a:rPr lang="en-US" dirty="0" smtClean="0"/>
              <a:t>Duck, turkey, goose, or pheasant hunting</a:t>
            </a:r>
          </a:p>
          <a:p>
            <a:r>
              <a:rPr lang="en-US" dirty="0" smtClean="0"/>
              <a:t>Stopping at sites previously visited by contaminated individuals or vehicles</a:t>
            </a:r>
          </a:p>
          <a:p>
            <a:endParaRPr lang="en-US" dirty="0" smtClean="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dirty="0" smtClean="0">
                <a:latin typeface="Arial" charset="0"/>
              </a:rPr>
              <a:t>Center for Food Security and Public Health, Iowa State University, 2018</a:t>
            </a:r>
            <a:endParaRPr lang="en-US" dirty="0">
              <a:latin typeface="Arial" charset="0"/>
            </a:endParaRPr>
          </a:p>
        </p:txBody>
      </p:sp>
      <p:pic>
        <p:nvPicPr>
          <p:cNvPr id="13"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86400" y="4114799"/>
            <a:ext cx="2988129" cy="1986427"/>
          </a:xfrm>
          <a:prstGeom prst="rect">
            <a:avLst/>
          </a:prstGeom>
          <a:noFill/>
          <a:ln>
            <a:noFill/>
          </a:ln>
          <a:effectLst>
            <a:outerShdw blurRad="1143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pic>
      <p:sp>
        <p:nvSpPr>
          <p:cNvPr id="15" name="TextBox 14"/>
          <p:cNvSpPr txBox="1"/>
          <p:nvPr/>
        </p:nvSpPr>
        <p:spPr>
          <a:xfrm>
            <a:off x="5308075" y="6063816"/>
            <a:ext cx="3404650" cy="276999"/>
          </a:xfrm>
          <a:prstGeom prst="rect">
            <a:avLst/>
          </a:prstGeom>
          <a:noFill/>
        </p:spPr>
        <p:txBody>
          <a:bodyPr wrap="none" rtlCol="0">
            <a:spAutoFit/>
          </a:bodyPr>
          <a:lstStyle/>
          <a:p>
            <a:r>
              <a:rPr lang="en-US" sz="1200" i="1" dirty="0" smtClean="0"/>
              <a:t>Renee </a:t>
            </a:r>
            <a:r>
              <a:rPr lang="en-US" sz="1200" i="1" dirty="0" err="1" smtClean="0"/>
              <a:t>Viehmann</a:t>
            </a:r>
            <a:r>
              <a:rPr lang="en-US" sz="1200" i="1" dirty="0" smtClean="0"/>
              <a:t>, licensed under Creative Commons</a:t>
            </a:r>
            <a:endParaRPr lang="en-US" sz="1200" i="1" dirty="0"/>
          </a:p>
        </p:txBody>
      </p:sp>
      <p:grpSp>
        <p:nvGrpSpPr>
          <p:cNvPr id="4" name="Group 3"/>
          <p:cNvGrpSpPr/>
          <p:nvPr/>
        </p:nvGrpSpPr>
        <p:grpSpPr>
          <a:xfrm>
            <a:off x="5486400" y="1600200"/>
            <a:ext cx="3110594" cy="2499518"/>
            <a:chOff x="5486400" y="1600200"/>
            <a:chExt cx="3110594" cy="2499518"/>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600200"/>
              <a:ext cx="2988129" cy="2241097"/>
            </a:xfrm>
            <a:prstGeom prst="rect">
              <a:avLst/>
            </a:prstGeom>
            <a:effectLst>
              <a:outerShdw blurRad="114300" dist="38100" dir="2700000" sx="103000" sy="103000" algn="tl" rotWithShape="0">
                <a:prstClr val="black">
                  <a:alpha val="40000"/>
                </a:prstClr>
              </a:outerShdw>
            </a:effectLst>
          </p:spPr>
        </p:pic>
        <p:sp>
          <p:nvSpPr>
            <p:cNvPr id="16" name="TextBox 15"/>
            <p:cNvSpPr txBox="1"/>
            <p:nvPr/>
          </p:nvSpPr>
          <p:spPr>
            <a:xfrm>
              <a:off x="6688073" y="3822719"/>
              <a:ext cx="1908921" cy="276999"/>
            </a:xfrm>
            <a:prstGeom prst="rect">
              <a:avLst/>
            </a:prstGeom>
            <a:noFill/>
          </p:spPr>
          <p:txBody>
            <a:bodyPr wrap="none" rtlCol="0">
              <a:spAutoFit/>
            </a:bodyPr>
            <a:lstStyle/>
            <a:p>
              <a:r>
                <a:rPr lang="en-US" sz="1200" i="1" dirty="0" smtClean="0"/>
                <a:t>Danelle Bickett-Weddle, ISU</a:t>
              </a:r>
              <a:endParaRPr lang="en-US" sz="1200" i="1" dirty="0"/>
            </a:p>
          </p:txBody>
        </p:sp>
      </p:grpSp>
    </p:spTree>
    <p:extLst>
      <p:ext uri="{BB962C8B-B14F-4D97-AF65-F5344CB8AC3E}">
        <p14:creationId xmlns:p14="http://schemas.microsoft.com/office/powerpoint/2010/main" val="297815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600200"/>
            <a:ext cx="3505200" cy="49069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Ways You Could Become Contaminated (cont’d)</a:t>
            </a:r>
            <a:endParaRPr lang="en-US" dirty="0"/>
          </a:p>
        </p:txBody>
      </p:sp>
      <p:sp>
        <p:nvSpPr>
          <p:cNvPr id="3" name="Content Placeholder 2"/>
          <p:cNvSpPr>
            <a:spLocks noGrp="1"/>
          </p:cNvSpPr>
          <p:nvPr>
            <p:ph sz="half" idx="1"/>
          </p:nvPr>
        </p:nvSpPr>
        <p:spPr>
          <a:xfrm>
            <a:off x="4368800" y="1589314"/>
            <a:ext cx="4318000" cy="4525963"/>
          </a:xfrm>
        </p:spPr>
        <p:txBody>
          <a:bodyPr>
            <a:normAutofit lnSpcReduction="10000"/>
          </a:bodyPr>
          <a:lstStyle/>
          <a:p>
            <a:r>
              <a:rPr lang="en-US" dirty="0" smtClean="0"/>
              <a:t>Working at or visiting</a:t>
            </a:r>
          </a:p>
          <a:p>
            <a:pPr lvl="1"/>
            <a:r>
              <a:rPr lang="en-US" dirty="0" smtClean="0"/>
              <a:t>Exhibitions</a:t>
            </a:r>
          </a:p>
          <a:p>
            <a:pPr lvl="1"/>
            <a:r>
              <a:rPr lang="en-US" dirty="0" smtClean="0"/>
              <a:t>Auction markets</a:t>
            </a:r>
          </a:p>
          <a:p>
            <a:pPr lvl="1"/>
            <a:r>
              <a:rPr lang="en-US" dirty="0" smtClean="0"/>
              <a:t>Processing plants</a:t>
            </a:r>
          </a:p>
          <a:p>
            <a:pPr lvl="1"/>
            <a:r>
              <a:rPr lang="en-US" dirty="0" smtClean="0"/>
              <a:t>Rendering facilities</a:t>
            </a:r>
          </a:p>
          <a:p>
            <a:pPr lvl="1"/>
            <a:r>
              <a:rPr lang="en-US" dirty="0" smtClean="0"/>
              <a:t>Diagnostic labs</a:t>
            </a:r>
          </a:p>
          <a:p>
            <a:pPr lvl="1"/>
            <a:r>
              <a:rPr lang="en-US" dirty="0" smtClean="0"/>
              <a:t>Sales</a:t>
            </a:r>
          </a:p>
          <a:p>
            <a:pPr lvl="1"/>
            <a:r>
              <a:rPr lang="en-US" dirty="0" smtClean="0"/>
              <a:t>Swap meets</a:t>
            </a:r>
          </a:p>
          <a:p>
            <a:pPr lvl="1"/>
            <a:r>
              <a:rPr lang="en-US" dirty="0" smtClean="0"/>
              <a:t>Petting zoos</a:t>
            </a:r>
          </a:p>
          <a:p>
            <a:pPr lvl="1"/>
            <a:r>
              <a:rPr lang="en-US" dirty="0" smtClean="0"/>
              <a:t>Etc.</a:t>
            </a:r>
          </a:p>
          <a:p>
            <a:pPr lvl="1"/>
            <a:endParaRPr lang="en-US" dirty="0" smtClean="0"/>
          </a:p>
          <a:p>
            <a:endParaRPr lang="en-US" dirty="0" smtClean="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dirty="0" smtClean="0">
                <a:latin typeface="Arial" charset="0"/>
              </a:rPr>
              <a:t>Center for Food Security and Public Health, Iowa State University, 2018</a:t>
            </a:r>
            <a:endParaRPr lang="en-US" dirty="0">
              <a:latin typeface="Arial" charset="0"/>
            </a:endParaRPr>
          </a:p>
        </p:txBody>
      </p:sp>
      <p:pic>
        <p:nvPicPr>
          <p:cNvPr id="13"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2000" y="4270222"/>
            <a:ext cx="2988129" cy="1980381"/>
          </a:xfrm>
          <a:prstGeom prst="rect">
            <a:avLst/>
          </a:prstGeom>
          <a:noFill/>
          <a:ln>
            <a:noFill/>
          </a:ln>
          <a:effectLst>
            <a:outerShdw blurRad="1143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872990"/>
            <a:ext cx="2988129" cy="2000317"/>
          </a:xfrm>
          <a:prstGeom prst="rect">
            <a:avLst/>
          </a:prstGeom>
          <a:effectLst>
            <a:outerShdw blurRad="114300" dist="38100" dir="2700000" sx="103000" sy="103000" algn="tl" rotWithShape="0">
              <a:prstClr val="black">
                <a:alpha val="40000"/>
              </a:prstClr>
            </a:outerShdw>
          </a:effectLst>
        </p:spPr>
      </p:pic>
      <p:sp>
        <p:nvSpPr>
          <p:cNvPr id="15" name="TextBox 14"/>
          <p:cNvSpPr txBox="1"/>
          <p:nvPr/>
        </p:nvSpPr>
        <p:spPr>
          <a:xfrm>
            <a:off x="3258502" y="6230163"/>
            <a:ext cx="551498" cy="276999"/>
          </a:xfrm>
          <a:prstGeom prst="rect">
            <a:avLst/>
          </a:prstGeom>
          <a:noFill/>
        </p:spPr>
        <p:txBody>
          <a:bodyPr wrap="none" rtlCol="0">
            <a:spAutoFit/>
          </a:bodyPr>
          <a:lstStyle/>
          <a:p>
            <a:r>
              <a:rPr lang="en-US" sz="1200" i="1" dirty="0" err="1" smtClean="0"/>
              <a:t>iStock</a:t>
            </a:r>
            <a:endParaRPr lang="en-US" sz="1200" i="1" dirty="0" smtClean="0"/>
          </a:p>
        </p:txBody>
      </p:sp>
      <p:sp>
        <p:nvSpPr>
          <p:cNvPr id="16" name="TextBox 15"/>
          <p:cNvSpPr txBox="1"/>
          <p:nvPr/>
        </p:nvSpPr>
        <p:spPr>
          <a:xfrm>
            <a:off x="2616404" y="3852295"/>
            <a:ext cx="1193596" cy="276999"/>
          </a:xfrm>
          <a:prstGeom prst="rect">
            <a:avLst/>
          </a:prstGeom>
          <a:noFill/>
        </p:spPr>
        <p:txBody>
          <a:bodyPr wrap="none" rtlCol="0">
            <a:spAutoFit/>
          </a:bodyPr>
          <a:lstStyle/>
          <a:p>
            <a:r>
              <a:rPr lang="en-US" sz="1200" i="1" dirty="0" smtClean="0"/>
              <a:t>Pam Zaabel, ISU</a:t>
            </a:r>
            <a:endParaRPr lang="en-US" sz="1200" i="1" dirty="0"/>
          </a:p>
        </p:txBody>
      </p:sp>
    </p:spTree>
    <p:extLst>
      <p:ext uri="{BB962C8B-B14F-4D97-AF65-F5344CB8AC3E}">
        <p14:creationId xmlns:p14="http://schemas.microsoft.com/office/powerpoint/2010/main" val="168259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the Operation</a:t>
            </a:r>
          </a:p>
        </p:txBody>
      </p:sp>
      <p:sp>
        <p:nvSpPr>
          <p:cNvPr id="3" name="Content Placeholder 2"/>
          <p:cNvSpPr>
            <a:spLocks noGrp="1"/>
          </p:cNvSpPr>
          <p:nvPr>
            <p:ph sz="half" idx="1"/>
          </p:nvPr>
        </p:nvSpPr>
        <p:spPr/>
        <p:txBody>
          <a:bodyPr/>
          <a:lstStyle/>
          <a:p>
            <a:r>
              <a:rPr lang="en-US" dirty="0"/>
              <a:t>Limit to essential individuals</a:t>
            </a:r>
          </a:p>
          <a:p>
            <a:r>
              <a:rPr lang="en-US" dirty="0"/>
              <a:t>May require change in practices, planning</a:t>
            </a:r>
          </a:p>
          <a:p>
            <a:r>
              <a:rPr lang="en-US" dirty="0"/>
              <a:t>Discuss with Biosecurity </a:t>
            </a:r>
            <a:r>
              <a:rPr lang="en-US" dirty="0" smtClean="0"/>
              <a:t>Coordinator</a:t>
            </a:r>
            <a:endParaRPr lang="en-US" dirty="0"/>
          </a:p>
        </p:txBody>
      </p:sp>
      <p:sp>
        <p:nvSpPr>
          <p:cNvPr id="4" name="Footer Placeholder 3"/>
          <p:cNvSpPr>
            <a:spLocks noGrp="1"/>
          </p:cNvSpPr>
          <p:nvPr>
            <p:ph type="ftr" sz="quarter" idx="11"/>
          </p:nvPr>
        </p:nvSpPr>
        <p:spPr/>
        <p:txBody>
          <a:bodyPr/>
          <a:lstStyle/>
          <a:p>
            <a:pPr>
              <a:defRPr/>
            </a:pPr>
            <a:r>
              <a:rPr lang="en-US" dirty="0"/>
              <a:t>Center for Food Security and Public Health, Iowa State University, </a:t>
            </a:r>
            <a:r>
              <a:rPr lang="en-US" dirty="0" smtClean="0"/>
              <a:t>2018</a:t>
            </a:r>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75200" y="1338638"/>
            <a:ext cx="3393607" cy="4525963"/>
          </a:xfrm>
          <a:effectLst>
            <a:outerShdw blurRad="114300" dist="38100" dir="2700000" sx="103000" sy="103000" algn="tl" rotWithShape="0">
              <a:prstClr val="black">
                <a:alpha val="40000"/>
              </a:prstClr>
            </a:outerShdw>
          </a:effectLst>
        </p:spPr>
      </p:pic>
      <p:sp>
        <p:nvSpPr>
          <p:cNvPr id="9" name="TextBox 8"/>
          <p:cNvSpPr txBox="1"/>
          <p:nvPr/>
        </p:nvSpPr>
        <p:spPr>
          <a:xfrm>
            <a:off x="6629400" y="5864601"/>
            <a:ext cx="1673856" cy="338554"/>
          </a:xfrm>
          <a:prstGeom prst="rect">
            <a:avLst/>
          </a:prstGeom>
          <a:noFill/>
        </p:spPr>
        <p:txBody>
          <a:bodyPr wrap="none" rtlCol="0">
            <a:spAutoFit/>
          </a:bodyPr>
          <a:lstStyle/>
          <a:p>
            <a:r>
              <a:rPr lang="en-US" sz="1600" i="1" dirty="0" err="1" smtClean="0"/>
              <a:t>Reneé</a:t>
            </a:r>
            <a:r>
              <a:rPr lang="en-US" sz="1600" i="1" dirty="0" smtClean="0"/>
              <a:t> Dewell, ISU</a:t>
            </a:r>
            <a:endParaRPr lang="en-US" sz="1600" i="1" dirty="0"/>
          </a:p>
        </p:txBody>
      </p:sp>
    </p:spTree>
    <p:extLst>
      <p:ext uri="{BB962C8B-B14F-4D97-AF65-F5344CB8AC3E}">
        <p14:creationId xmlns:p14="http://schemas.microsoft.com/office/powerpoint/2010/main" val="417511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921500" y="3368083"/>
            <a:ext cx="1908213" cy="323116"/>
          </a:xfrm>
          <a:prstGeom prst="rect">
            <a:avLst/>
          </a:prstGeom>
        </p:spPr>
      </p:pic>
      <p:sp>
        <p:nvSpPr>
          <p:cNvPr id="2" name="Title 1"/>
          <p:cNvSpPr>
            <a:spLocks noGrp="1"/>
          </p:cNvSpPr>
          <p:nvPr>
            <p:ph type="title"/>
          </p:nvPr>
        </p:nvSpPr>
        <p:spPr/>
        <p:txBody>
          <a:bodyPr/>
          <a:lstStyle/>
          <a:p>
            <a:r>
              <a:rPr lang="en-US" dirty="0" smtClean="0"/>
              <a:t>Before Arriving</a:t>
            </a:r>
            <a:endParaRPr lang="en-US" dirty="0"/>
          </a:p>
        </p:txBody>
      </p:sp>
      <p:sp>
        <p:nvSpPr>
          <p:cNvPr id="3" name="Content Placeholder 2"/>
          <p:cNvSpPr>
            <a:spLocks noGrp="1"/>
          </p:cNvSpPr>
          <p:nvPr>
            <p:ph sz="half" idx="1"/>
          </p:nvPr>
        </p:nvSpPr>
        <p:spPr>
          <a:xfrm>
            <a:off x="457200" y="1417638"/>
            <a:ext cx="4038600" cy="5272088"/>
          </a:xfrm>
        </p:spPr>
        <p:txBody>
          <a:bodyPr>
            <a:normAutofit fontScale="92500" lnSpcReduction="10000"/>
          </a:bodyPr>
          <a:lstStyle/>
          <a:p>
            <a:r>
              <a:rPr lang="en-US" dirty="0"/>
              <a:t>Ensure clean vehicle interior</a:t>
            </a:r>
          </a:p>
          <a:p>
            <a:r>
              <a:rPr lang="en-US" dirty="0"/>
              <a:t>Determine need to enter PBA/cross LOS</a:t>
            </a:r>
          </a:p>
          <a:p>
            <a:r>
              <a:rPr lang="en-US" dirty="0" smtClean="0"/>
              <a:t>Shower</a:t>
            </a:r>
            <a:r>
              <a:rPr lang="en-US" dirty="0"/>
              <a:t>, </a:t>
            </a:r>
            <a:r>
              <a:rPr lang="en-US" dirty="0" smtClean="0"/>
              <a:t>wear </a:t>
            </a:r>
            <a:r>
              <a:rPr lang="en-US" dirty="0"/>
              <a:t>clean </a:t>
            </a:r>
            <a:r>
              <a:rPr lang="en-US" dirty="0" smtClean="0"/>
              <a:t>clothing/footwear</a:t>
            </a:r>
            <a:endParaRPr lang="en-US" dirty="0"/>
          </a:p>
          <a:p>
            <a:pPr lvl="1"/>
            <a:r>
              <a:rPr lang="en-US" dirty="0"/>
              <a:t>Afterwards, do NOT contact </a:t>
            </a:r>
            <a:r>
              <a:rPr lang="en-US" dirty="0" smtClean="0"/>
              <a:t>poultry </a:t>
            </a:r>
            <a:br>
              <a:rPr lang="en-US" dirty="0" smtClean="0"/>
            </a:br>
            <a:r>
              <a:rPr lang="en-US" dirty="0" smtClean="0"/>
              <a:t>before </a:t>
            </a:r>
            <a:r>
              <a:rPr lang="en-US" dirty="0"/>
              <a:t>arriving at </a:t>
            </a:r>
            <a:r>
              <a:rPr lang="en-US" dirty="0" smtClean="0"/>
              <a:t>site</a:t>
            </a:r>
          </a:p>
          <a:p>
            <a:r>
              <a:rPr lang="en-US" dirty="0" smtClean="0"/>
              <a:t>Leave personal items at home</a:t>
            </a:r>
            <a:endParaRPr lang="en-US" dirty="0"/>
          </a:p>
          <a:p>
            <a:r>
              <a:rPr lang="en-US" dirty="0"/>
              <a:t>Agree to follow biosecurity </a:t>
            </a:r>
            <a:r>
              <a:rPr lang="en-US" dirty="0" smtClean="0"/>
              <a:t>protocols</a:t>
            </a:r>
          </a:p>
        </p:txBody>
      </p:sp>
      <p:sp>
        <p:nvSpPr>
          <p:cNvPr id="4" name="Footer Placeholder 3"/>
          <p:cNvSpPr>
            <a:spLocks noGrp="1"/>
          </p:cNvSpPr>
          <p:nvPr>
            <p:ph type="ftr" sz="quarter" idx="11"/>
          </p:nvPr>
        </p:nvSpPr>
        <p:spPr/>
        <p:txBody>
          <a:bodyPr/>
          <a:lstStyle/>
          <a:p>
            <a:pPr>
              <a:defRPr/>
            </a:pPr>
            <a:r>
              <a:rPr lang="en-US" dirty="0"/>
              <a:t>Center for Food Security and Public Health, Iowa State University, </a:t>
            </a:r>
            <a:r>
              <a:rPr lang="en-US" dirty="0" smtClean="0"/>
              <a:t>2018</a:t>
            </a:r>
            <a:endParaRPr lang="en-US" dirty="0"/>
          </a:p>
        </p:txBody>
      </p:sp>
      <p:pic>
        <p:nvPicPr>
          <p:cNvPr id="6"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b="27139"/>
          <a:stretch/>
        </p:blipFill>
        <p:spPr>
          <a:xfrm>
            <a:off x="4702107" y="1322397"/>
            <a:ext cx="4038600" cy="1954203"/>
          </a:xfrm>
          <a:prstGeom prst="rect">
            <a:avLst/>
          </a:prstGeom>
          <a:effectLst>
            <a:outerShdw blurRad="114300" dist="38100" dir="2700000" sx="103000" sy="103000" algn="tl" rotWithShape="0">
              <a:prstClr val="black">
                <a:alpha val="40000"/>
              </a:prstClr>
            </a:outerShdw>
          </a:effectLst>
        </p:spPr>
      </p:pic>
      <p:pic>
        <p:nvPicPr>
          <p:cNvPr id="7" name="Picture 8" descr="Image result for red x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41763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b="38068"/>
          <a:stretch/>
        </p:blipFill>
        <p:spPr>
          <a:xfrm>
            <a:off x="4702107" y="3653642"/>
            <a:ext cx="4038599" cy="3039258"/>
          </a:xfrm>
          <a:prstGeom prst="rect">
            <a:avLst/>
          </a:prstGeom>
          <a:effectLst>
            <a:outerShdw blurRad="114300" dist="38100" dir="2700000" sx="103000" sy="103000" algn="tl" rotWithShape="0">
              <a:prstClr val="black">
                <a:alpha val="40000"/>
              </a:prstClr>
            </a:outerShdw>
          </a:effectLst>
        </p:spPr>
      </p:pic>
    </p:spTree>
    <p:extLst>
      <p:ext uri="{BB962C8B-B14F-4D97-AF65-F5344CB8AC3E}">
        <p14:creationId xmlns:p14="http://schemas.microsoft.com/office/powerpoint/2010/main" val="267075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Designated Parking Area</a:t>
            </a:r>
          </a:p>
        </p:txBody>
      </p:sp>
      <p:sp>
        <p:nvSpPr>
          <p:cNvPr id="3" name="Content Placeholder 2"/>
          <p:cNvSpPr>
            <a:spLocks noGrp="1"/>
          </p:cNvSpPr>
          <p:nvPr>
            <p:ph sz="half" idx="1"/>
          </p:nvPr>
        </p:nvSpPr>
        <p:spPr>
          <a:xfrm>
            <a:off x="457200" y="1600200"/>
            <a:ext cx="8229600" cy="4525963"/>
          </a:xfrm>
        </p:spPr>
        <p:txBody>
          <a:bodyPr/>
          <a:lstStyle/>
          <a:p>
            <a:r>
              <a:rPr lang="en-US" dirty="0" smtClean="0"/>
              <a:t>Vehicles </a:t>
            </a:r>
            <a:r>
              <a:rPr lang="en-US" dirty="0"/>
              <a:t>entering </a:t>
            </a:r>
            <a:r>
              <a:rPr lang="en-US" dirty="0" smtClean="0"/>
              <a:t>should </a:t>
            </a:r>
            <a:r>
              <a:rPr lang="en-US" dirty="0"/>
              <a:t>be cleaned and </a:t>
            </a:r>
            <a:r>
              <a:rPr lang="en-US" dirty="0" smtClean="0"/>
              <a:t>disinfected, even if they look clean</a:t>
            </a:r>
            <a:endParaRPr lang="en-US" dirty="0"/>
          </a:p>
          <a:p>
            <a:r>
              <a:rPr lang="en-US" dirty="0"/>
              <a:t>All others park in designated area away from poultry</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755900" y="3521856"/>
            <a:ext cx="4038600" cy="2703525"/>
          </a:xfrm>
          <a:effectLst>
            <a:outerShdw blurRad="114300" dist="38100" dir="2700000" sx="103000" sy="103000" algn="tl" rotWithShape="0">
              <a:prstClr val="black">
                <a:alpha val="40000"/>
              </a:prstClr>
            </a:outerShdw>
          </a:effectLst>
        </p:spPr>
      </p:pic>
      <p:sp>
        <p:nvSpPr>
          <p:cNvPr id="4" name="Footer Placeholder 3"/>
          <p:cNvSpPr>
            <a:spLocks noGrp="1"/>
          </p:cNvSpPr>
          <p:nvPr>
            <p:ph type="ftr" sz="quarter" idx="11"/>
          </p:nvPr>
        </p:nvSpPr>
        <p:spPr/>
        <p:txBody>
          <a:bodyPr/>
          <a:lstStyle/>
          <a:p>
            <a:pPr>
              <a:defRPr/>
            </a:pPr>
            <a:r>
              <a:rPr lang="en-US" dirty="0"/>
              <a:t>Center for Food Security and Public Health, Iowa State University, </a:t>
            </a:r>
            <a:r>
              <a:rPr lang="en-US" dirty="0" smtClean="0"/>
              <a:t>2018</a:t>
            </a:r>
            <a:endParaRPr lang="en-US" dirty="0"/>
          </a:p>
        </p:txBody>
      </p:sp>
      <p:sp>
        <p:nvSpPr>
          <p:cNvPr id="7" name="TextBox 6"/>
          <p:cNvSpPr txBox="1"/>
          <p:nvPr/>
        </p:nvSpPr>
        <p:spPr>
          <a:xfrm>
            <a:off x="2755900" y="6308725"/>
            <a:ext cx="1193596" cy="276999"/>
          </a:xfrm>
          <a:prstGeom prst="rect">
            <a:avLst/>
          </a:prstGeom>
          <a:noFill/>
        </p:spPr>
        <p:txBody>
          <a:bodyPr wrap="none" rtlCol="0">
            <a:spAutoFit/>
          </a:bodyPr>
          <a:lstStyle/>
          <a:p>
            <a:r>
              <a:rPr lang="en-US" sz="1200" i="1" dirty="0" smtClean="0"/>
              <a:t>Pam Zaabel, ISU</a:t>
            </a:r>
            <a:endParaRPr lang="en-US" sz="1200" i="1" dirty="0"/>
          </a:p>
        </p:txBody>
      </p:sp>
    </p:spTree>
    <p:extLst>
      <p:ext uri="{BB962C8B-B14F-4D97-AF65-F5344CB8AC3E}">
        <p14:creationId xmlns:p14="http://schemas.microsoft.com/office/powerpoint/2010/main" val="247948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Logbook</a:t>
            </a:r>
          </a:p>
        </p:txBody>
      </p:sp>
      <p:sp>
        <p:nvSpPr>
          <p:cNvPr id="3" name="Content Placeholder 2"/>
          <p:cNvSpPr>
            <a:spLocks noGrp="1"/>
          </p:cNvSpPr>
          <p:nvPr>
            <p:ph idx="1"/>
          </p:nvPr>
        </p:nvSpPr>
        <p:spPr/>
        <p:txBody>
          <a:bodyPr/>
          <a:lstStyle/>
          <a:p>
            <a:r>
              <a:rPr lang="en-US" dirty="0" smtClean="0"/>
              <a:t>Prepare to record</a:t>
            </a:r>
          </a:p>
          <a:p>
            <a:pPr lvl="1"/>
            <a:r>
              <a:rPr lang="en-US" dirty="0" smtClean="0"/>
              <a:t>Contact information</a:t>
            </a:r>
          </a:p>
          <a:p>
            <a:pPr lvl="1"/>
            <a:r>
              <a:rPr lang="en-US" dirty="0" smtClean="0"/>
              <a:t>Reason for entry</a:t>
            </a:r>
          </a:p>
          <a:p>
            <a:pPr lvl="1"/>
            <a:r>
              <a:rPr lang="en-US" dirty="0" smtClean="0"/>
              <a:t>Date and description of last </a:t>
            </a:r>
            <a:br>
              <a:rPr lang="en-US" dirty="0" smtClean="0"/>
            </a:br>
            <a:r>
              <a:rPr lang="en-US" dirty="0" smtClean="0"/>
              <a:t>poultry contact</a:t>
            </a:r>
            <a:endParaRPr lang="en-US" dirty="0"/>
          </a:p>
          <a:p>
            <a:r>
              <a:rPr lang="en-US" dirty="0"/>
              <a:t>Individual supervising entry has authority to permit or deny access</a:t>
            </a:r>
          </a:p>
        </p:txBody>
      </p:sp>
      <p:sp>
        <p:nvSpPr>
          <p:cNvPr id="4" name="Footer Placeholder 3"/>
          <p:cNvSpPr>
            <a:spLocks noGrp="1"/>
          </p:cNvSpPr>
          <p:nvPr>
            <p:ph type="ftr" sz="quarter" idx="11"/>
          </p:nvPr>
        </p:nvSpPr>
        <p:spPr/>
        <p:txBody>
          <a:bodyPr/>
          <a:lstStyle/>
          <a:p>
            <a:pPr>
              <a:defRPr/>
            </a:pPr>
            <a:r>
              <a:rPr lang="en-US" dirty="0"/>
              <a:t>Center for Food Security and Public Health, Iowa State University, </a:t>
            </a:r>
            <a:r>
              <a:rPr lang="en-US" dirty="0" smtClean="0"/>
              <a:t>2018</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702" y="2362200"/>
            <a:ext cx="1981365" cy="1981365"/>
          </a:xfrm>
          <a:prstGeom prst="rect">
            <a:avLst/>
          </a:prstGeom>
        </p:spPr>
      </p:pic>
    </p:spTree>
    <p:extLst>
      <p:ext uri="{BB962C8B-B14F-4D97-AF65-F5344CB8AC3E}">
        <p14:creationId xmlns:p14="http://schemas.microsoft.com/office/powerpoint/2010/main" val="317465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Maintaining </a:t>
            </a:r>
            <a:r>
              <a:rPr lang="en-US" dirty="0" smtClean="0"/>
              <a:t>Biosecurity</a:t>
            </a:r>
            <a:endParaRPr lang="en-US" dirty="0"/>
          </a:p>
        </p:txBody>
      </p:sp>
      <p:sp>
        <p:nvSpPr>
          <p:cNvPr id="3" name="Content Placeholder 2"/>
          <p:cNvSpPr>
            <a:spLocks noGrp="1"/>
          </p:cNvSpPr>
          <p:nvPr>
            <p:ph sz="half" idx="1"/>
          </p:nvPr>
        </p:nvSpPr>
        <p:spPr>
          <a:xfrm>
            <a:off x="457200" y="1600200"/>
            <a:ext cx="4318000" cy="4525963"/>
          </a:xfrm>
        </p:spPr>
        <p:txBody>
          <a:bodyPr>
            <a:normAutofit fontScale="92500"/>
          </a:bodyPr>
          <a:lstStyle/>
          <a:p>
            <a:r>
              <a:rPr lang="en-US" dirty="0"/>
              <a:t>May require change in normal practices</a:t>
            </a:r>
          </a:p>
          <a:p>
            <a:r>
              <a:rPr lang="en-US" dirty="0" smtClean="0"/>
              <a:t>Everyone</a:t>
            </a:r>
            <a:r>
              <a:rPr lang="en-US" dirty="0"/>
              <a:t>, every time</a:t>
            </a:r>
          </a:p>
          <a:p>
            <a:r>
              <a:rPr lang="en-US" dirty="0"/>
              <a:t>Contact Biosecurity </a:t>
            </a:r>
            <a:r>
              <a:rPr lang="en-US" dirty="0" smtClean="0"/>
              <a:t>Coordinator </a:t>
            </a:r>
            <a:r>
              <a:rPr lang="en-US" dirty="0"/>
              <a:t>with questions, </a:t>
            </a:r>
            <a:r>
              <a:rPr lang="en-US" dirty="0" smtClean="0"/>
              <a:t>concerns</a:t>
            </a:r>
          </a:p>
          <a:p>
            <a:r>
              <a:rPr lang="en-US" dirty="0" smtClean="0"/>
              <a:t>More resources available at </a:t>
            </a:r>
            <a:r>
              <a:rPr lang="en-US" dirty="0" smtClean="0">
                <a:hlinkClick r:id="rId3"/>
              </a:rPr>
              <a:t>poultrybiosecurity.org</a:t>
            </a: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dirty="0"/>
              <a:t>Center for Food Security and Public Health, Iowa State University, </a:t>
            </a:r>
            <a:r>
              <a:rPr lang="en-US" dirty="0" smtClean="0"/>
              <a:t>2018</a:t>
            </a:r>
            <a:endParaRPr lang="en-US" dirty="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59800" y="1600200"/>
            <a:ext cx="3415399" cy="4525963"/>
          </a:xfrm>
          <a:prstGeom prst="rect">
            <a:avLst/>
          </a:prstGeom>
          <a:effectLst>
            <a:outerShdw blurRad="114300" dist="38100" dir="2700000" sx="103000" sy="103000" algn="tl" rotWithShape="0">
              <a:prstClr val="black">
                <a:alpha val="40000"/>
              </a:prstClr>
            </a:outerShdw>
          </a:effectLst>
        </p:spPr>
      </p:pic>
    </p:spTree>
    <p:extLst>
      <p:ext uri="{BB962C8B-B14F-4D97-AF65-F5344CB8AC3E}">
        <p14:creationId xmlns:p14="http://schemas.microsoft.com/office/powerpoint/2010/main" val="289542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Congratulations!</a:t>
            </a:r>
          </a:p>
        </p:txBody>
      </p:sp>
      <p:sp>
        <p:nvSpPr>
          <p:cNvPr id="3" name="Content Placeholder 2"/>
          <p:cNvSpPr>
            <a:spLocks noGrp="1"/>
          </p:cNvSpPr>
          <p:nvPr>
            <p:ph idx="1"/>
          </p:nvPr>
        </p:nvSpPr>
        <p:spPr>
          <a:xfrm>
            <a:off x="647700" y="1417638"/>
            <a:ext cx="7848600" cy="4525963"/>
          </a:xfrm>
        </p:spPr>
        <p:txBody>
          <a:bodyPr>
            <a:normAutofit/>
          </a:bodyPr>
          <a:lstStyle/>
          <a:p>
            <a:pPr marL="0" indent="0">
              <a:buNone/>
            </a:pPr>
            <a:r>
              <a:rPr lang="en-US" sz="2800" dirty="0"/>
              <a:t>Complete the lessons:</a:t>
            </a:r>
          </a:p>
          <a:p>
            <a:pPr>
              <a:buFont typeface="Wingdings" panose="05000000000000000000" pitchFamily="2" charset="2"/>
              <a:buChar char="ü"/>
            </a:pPr>
            <a:r>
              <a:rPr lang="en-US" sz="2800" i="1" dirty="0">
                <a:solidFill>
                  <a:schemeClr val="tx1"/>
                </a:solidFill>
              </a:rPr>
              <a:t>Do Not Bring </a:t>
            </a:r>
            <a:r>
              <a:rPr lang="en-US" sz="2800" i="1" dirty="0" smtClean="0">
                <a:solidFill>
                  <a:schemeClr val="tx1"/>
                </a:solidFill>
              </a:rPr>
              <a:t>Disease to </a:t>
            </a:r>
            <a:r>
              <a:rPr lang="en-US" sz="2800" i="1" dirty="0">
                <a:solidFill>
                  <a:schemeClr val="tx1"/>
                </a:solidFill>
              </a:rPr>
              <a:t>the </a:t>
            </a:r>
            <a:r>
              <a:rPr lang="en-US" sz="2800" i="1" dirty="0" smtClean="0">
                <a:solidFill>
                  <a:schemeClr val="tx1"/>
                </a:solidFill>
              </a:rPr>
              <a:t>Poultry Site</a:t>
            </a:r>
          </a:p>
          <a:p>
            <a:pPr>
              <a:buFont typeface="Wingdings" panose="05000000000000000000" pitchFamily="2" charset="2"/>
              <a:buChar char="q"/>
            </a:pPr>
            <a:r>
              <a:rPr lang="en-US" sz="2800" i="1" dirty="0"/>
              <a:t>Understanding the Perimeter Buffer Area</a:t>
            </a:r>
          </a:p>
          <a:p>
            <a:pPr>
              <a:buFont typeface="Wingdings" panose="05000000000000000000" pitchFamily="2" charset="2"/>
              <a:buChar char="q"/>
            </a:pPr>
            <a:r>
              <a:rPr lang="en-US" sz="2800" i="1" dirty="0"/>
              <a:t>Understanding the Line of </a:t>
            </a:r>
            <a:r>
              <a:rPr lang="en-US" sz="2800" i="1" dirty="0" smtClean="0"/>
              <a:t>Separation</a:t>
            </a:r>
            <a:endParaRPr lang="en-US" sz="2800" i="1" dirty="0">
              <a:solidFill>
                <a:schemeClr val="tx1"/>
              </a:solidFill>
            </a:endParaRPr>
          </a:p>
          <a:p>
            <a:pPr marL="0" indent="0">
              <a:buNone/>
            </a:pPr>
            <a:r>
              <a:rPr lang="en-US" sz="2800" dirty="0"/>
              <a:t>Then:</a:t>
            </a:r>
          </a:p>
          <a:p>
            <a:pPr>
              <a:buFont typeface="Wingdings" panose="05000000000000000000" pitchFamily="2" charset="2"/>
              <a:buChar char="q"/>
            </a:pPr>
            <a:r>
              <a:rPr lang="en-US" sz="2800" dirty="0">
                <a:solidFill>
                  <a:schemeClr val="tx1"/>
                </a:solidFill>
              </a:rPr>
              <a:t>Review the parts of the written site-specific </a:t>
            </a:r>
            <a:r>
              <a:rPr lang="en-US" sz="2800" dirty="0" smtClean="0">
                <a:solidFill>
                  <a:schemeClr val="tx1"/>
                </a:solidFill>
              </a:rPr>
              <a:t>biosecurity plan that </a:t>
            </a:r>
            <a:r>
              <a:rPr lang="en-US" sz="2800" dirty="0">
                <a:solidFill>
                  <a:schemeClr val="tx1"/>
                </a:solidFill>
              </a:rPr>
              <a:t>apply </a:t>
            </a:r>
            <a:r>
              <a:rPr lang="en-US" sz="2800" dirty="0" smtClean="0">
                <a:solidFill>
                  <a:schemeClr val="tx1"/>
                </a:solidFill>
              </a:rPr>
              <a:t/>
            </a:r>
            <a:br>
              <a:rPr lang="en-US" sz="2800" dirty="0" smtClean="0">
                <a:solidFill>
                  <a:schemeClr val="tx1"/>
                </a:solidFill>
              </a:rPr>
            </a:br>
            <a:r>
              <a:rPr lang="en-US" sz="2800" dirty="0" smtClean="0">
                <a:solidFill>
                  <a:schemeClr val="tx1"/>
                </a:solidFill>
              </a:rPr>
              <a:t>to </a:t>
            </a:r>
            <a:r>
              <a:rPr lang="en-US" sz="2800" dirty="0">
                <a:solidFill>
                  <a:schemeClr val="tx1"/>
                </a:solidFill>
              </a:rPr>
              <a:t>your responsibilities</a:t>
            </a:r>
          </a:p>
          <a:p>
            <a:pPr>
              <a:buFont typeface="Wingdings" panose="05000000000000000000" pitchFamily="2" charset="2"/>
              <a:buChar char="q"/>
            </a:pPr>
            <a:r>
              <a:rPr lang="en-US" sz="2800" dirty="0"/>
              <a:t>Document your training</a:t>
            </a:r>
            <a:endParaRPr lang="en-US" sz="2800" dirty="0">
              <a:solidFill>
                <a:schemeClr val="tx1"/>
              </a:solidFill>
            </a:endParaRPr>
          </a:p>
          <a:p>
            <a:endParaRPr lang="en-US" sz="2800" dirty="0">
              <a:solidFill>
                <a:schemeClr val="tx1"/>
              </a:solidFill>
            </a:endParaRPr>
          </a:p>
          <a:p>
            <a:endParaRPr lang="en-US" sz="2800" dirty="0">
              <a:solidFill>
                <a:schemeClr val="tx1"/>
              </a:solidFill>
            </a:endParaRPr>
          </a:p>
        </p:txBody>
      </p:sp>
      <p:sp>
        <p:nvSpPr>
          <p:cNvPr id="4" name="Footer Placeholder 3"/>
          <p:cNvSpPr>
            <a:spLocks noGrp="1"/>
          </p:cNvSpPr>
          <p:nvPr>
            <p:ph type="ftr" sz="quarter" idx="11"/>
          </p:nvPr>
        </p:nvSpPr>
        <p:spPr/>
        <p:txBody>
          <a:bodyPr/>
          <a:lstStyle/>
          <a:p>
            <a:pPr>
              <a:defRPr/>
            </a:pPr>
            <a:r>
              <a:rPr lang="en-US" dirty="0">
                <a:solidFill>
                  <a:srgbClr val="898989"/>
                </a:solidFill>
              </a:rPr>
              <a:t>Center for Food Security and Public Health, Iowa State University, </a:t>
            </a:r>
            <a:r>
              <a:rPr lang="en-US" dirty="0" smtClean="0">
                <a:solidFill>
                  <a:srgbClr val="898989"/>
                </a:solidFill>
              </a:rPr>
              <a:t>2018</a:t>
            </a:r>
            <a:endParaRPr lang="en-US" dirty="0">
              <a:solidFill>
                <a:srgbClr val="898989"/>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572001"/>
            <a:ext cx="1371600" cy="1371600"/>
          </a:xfrm>
          <a:prstGeom prst="rect">
            <a:avLst/>
          </a:prstGeom>
        </p:spPr>
      </p:pic>
    </p:spTree>
    <p:extLst>
      <p:ext uri="{BB962C8B-B14F-4D97-AF65-F5344CB8AC3E}">
        <p14:creationId xmlns:p14="http://schemas.microsoft.com/office/powerpoint/2010/main" val="167645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prstClr val="black">
                    <a:tint val="75000"/>
                  </a:prstClr>
                </a:solidFill>
              </a:rPr>
              <a:t>Center for Food Security and Public Health, Iowa State University, 2018</a:t>
            </a:r>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2286000"/>
            <a:ext cx="5620047" cy="2694209"/>
          </a:xfrm>
          <a:prstGeom prst="rect">
            <a:avLst/>
          </a:prstGeom>
        </p:spPr>
      </p:pic>
    </p:spTree>
    <p:extLst>
      <p:ext uri="{BB962C8B-B14F-4D97-AF65-F5344CB8AC3E}">
        <p14:creationId xmlns:p14="http://schemas.microsoft.com/office/powerpoint/2010/main" val="209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Identify situations that may allow poultry diseases to spread </a:t>
            </a:r>
          </a:p>
          <a:p>
            <a:pPr marL="514350" indent="-514350">
              <a:buFont typeface="+mj-lt"/>
              <a:buAutoNum type="arabicPeriod"/>
            </a:pPr>
            <a:r>
              <a:rPr lang="en-US" dirty="0" smtClean="0"/>
              <a:t>Describe ways to minimize chances for disease to be introduced to a production site</a:t>
            </a:r>
            <a:endParaRPr lang="en-US" dirty="0"/>
          </a:p>
          <a:p>
            <a:pPr marL="514350" indent="-514350">
              <a:buFont typeface="+mj-lt"/>
              <a:buAutoNum type="arabicPeriod"/>
            </a:pPr>
            <a:r>
              <a:rPr lang="en-US" dirty="0" smtClean="0"/>
              <a:t>Identify people to contact for questions or concerns related to biosecurity on the production site</a:t>
            </a:r>
            <a:endParaRPr lang="en-US" dirty="0"/>
          </a:p>
        </p:txBody>
      </p:sp>
      <p:sp>
        <p:nvSpPr>
          <p:cNvPr id="4" name="Footer Placeholder 3"/>
          <p:cNvSpPr>
            <a:spLocks noGrp="1"/>
          </p:cNvSpPr>
          <p:nvPr>
            <p:ph type="ftr" sz="quarter" idx="11"/>
          </p:nvPr>
        </p:nvSpPr>
        <p:spPr/>
        <p:txBody>
          <a:bodyPr/>
          <a:lstStyle/>
          <a:p>
            <a:pPr>
              <a:defRPr/>
            </a:pPr>
            <a:r>
              <a:rPr lang="en-US" dirty="0"/>
              <a:t>Center for Food Security and Public Health, Iowa State University, </a:t>
            </a:r>
            <a:r>
              <a:rPr lang="en-US" dirty="0" smtClean="0"/>
              <a:t>2018</a:t>
            </a:r>
            <a:endParaRPr lang="en-US" dirty="0"/>
          </a:p>
        </p:txBody>
      </p:sp>
    </p:spTree>
    <p:extLst>
      <p:ext uri="{BB962C8B-B14F-4D97-AF65-F5344CB8AC3E}">
        <p14:creationId xmlns:p14="http://schemas.microsoft.com/office/powerpoint/2010/main" val="137729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Spread: Saliva</a:t>
            </a:r>
            <a:endParaRPr lang="en-US" dirty="0"/>
          </a:p>
        </p:txBody>
      </p:sp>
      <p:sp>
        <p:nvSpPr>
          <p:cNvPr id="4" name="Footer Placeholder 3"/>
          <p:cNvSpPr>
            <a:spLocks noGrp="1"/>
          </p:cNvSpPr>
          <p:nvPr>
            <p:ph type="ftr" sz="quarter" idx="11"/>
          </p:nvPr>
        </p:nvSpPr>
        <p:spPr/>
        <p:txBody>
          <a:bodyPr/>
          <a:lstStyle/>
          <a:p>
            <a:pPr>
              <a:defRPr/>
            </a:pPr>
            <a:r>
              <a:rPr lang="en-US" dirty="0" smtClean="0"/>
              <a:t>Center for Food Security and Public Health, Iowa State University, 2018</a:t>
            </a:r>
            <a:endParaRPr lang="en-US" dirty="0"/>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2109"/>
          <a:stretch/>
        </p:blipFill>
        <p:spPr>
          <a:xfrm>
            <a:off x="3429000" y="1403939"/>
            <a:ext cx="3864068" cy="4721952"/>
          </a:xfrm>
          <a:prstGeom prst="rect">
            <a:avLst/>
          </a:prstGeom>
        </p:spPr>
      </p:pic>
      <p:sp>
        <p:nvSpPr>
          <p:cNvPr id="6" name="Freeform 5"/>
          <p:cNvSpPr/>
          <p:nvPr/>
        </p:nvSpPr>
        <p:spPr bwMode="auto">
          <a:xfrm>
            <a:off x="3810000" y="2667000"/>
            <a:ext cx="76517" cy="257289"/>
          </a:xfrm>
          <a:custGeom>
            <a:avLst/>
            <a:gdLst>
              <a:gd name="connsiteX0" fmla="*/ 71120 w 145054"/>
              <a:gd name="connsiteY0" fmla="*/ 0 h 328409"/>
              <a:gd name="connsiteX1" fmla="*/ 0 w 145054"/>
              <a:gd name="connsiteY1" fmla="*/ 314960 h 328409"/>
              <a:gd name="connsiteX2" fmla="*/ 0 w 145054"/>
              <a:gd name="connsiteY2" fmla="*/ 314960 h 328409"/>
              <a:gd name="connsiteX3" fmla="*/ 142240 w 145054"/>
              <a:gd name="connsiteY3" fmla="*/ 304800 h 328409"/>
              <a:gd name="connsiteX4" fmla="*/ 71120 w 145054"/>
              <a:gd name="connsiteY4" fmla="*/ 0 h 3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4" h="328409">
                <a:moveTo>
                  <a:pt x="71120" y="0"/>
                </a:moveTo>
                <a:lnTo>
                  <a:pt x="0" y="314960"/>
                </a:lnTo>
                <a:lnTo>
                  <a:pt x="0" y="314960"/>
                </a:lnTo>
                <a:cubicBezTo>
                  <a:pt x="23707" y="313267"/>
                  <a:pt x="128693" y="352213"/>
                  <a:pt x="142240" y="304800"/>
                </a:cubicBezTo>
                <a:cubicBezTo>
                  <a:pt x="155787" y="257387"/>
                  <a:pt x="118533" y="143933"/>
                  <a:pt x="71120" y="0"/>
                </a:cubicBezTo>
                <a:close/>
              </a:path>
            </a:pathLst>
          </a:custGeom>
          <a:solidFill>
            <a:srgbClr val="00B0F0"/>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9133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Disease Spread: Saliva</a:t>
            </a:r>
            <a:endParaRPr lang="en-US" dirty="0"/>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600200"/>
            <a:ext cx="3886200" cy="2590800"/>
          </a:xfrm>
          <a:effectLst>
            <a:outerShdw blurRad="114300" dist="38100" dir="2700000" sx="103000" sy="103000" algn="tl" rotWithShape="0">
              <a:prstClr val="black">
                <a:alpha val="40000"/>
              </a:prstClr>
            </a:outerShdw>
          </a:effectLst>
        </p:spPr>
      </p:pic>
      <p:sp>
        <p:nvSpPr>
          <p:cNvPr id="4" name="Footer Placeholder 3"/>
          <p:cNvSpPr>
            <a:spLocks noGrp="1"/>
          </p:cNvSpPr>
          <p:nvPr>
            <p:ph type="ftr" sz="quarter" idx="11"/>
          </p:nvPr>
        </p:nvSpPr>
        <p:spPr/>
        <p:txBody>
          <a:bodyPr/>
          <a:lstStyle/>
          <a:p>
            <a:r>
              <a:rPr lang="en-US" smtClean="0"/>
              <a:t>Center for Food Security and Public Health, Iowa State University, 2018</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2819400"/>
            <a:ext cx="3962400" cy="2652516"/>
          </a:xfrm>
          <a:prstGeom prst="rect">
            <a:avLst/>
          </a:prstGeom>
          <a:effectLst>
            <a:outerShdw blurRad="114300" dist="38100" dir="2700000" sx="103000" sy="103000" algn="tl" rotWithShape="0">
              <a:prstClr val="black">
                <a:alpha val="40000"/>
              </a:prstClr>
            </a:outerShdw>
          </a:effectLst>
        </p:spPr>
      </p:pic>
      <p:sp>
        <p:nvSpPr>
          <p:cNvPr id="12" name="TextBox 11"/>
          <p:cNvSpPr txBox="1"/>
          <p:nvPr/>
        </p:nvSpPr>
        <p:spPr>
          <a:xfrm>
            <a:off x="2438057" y="4204285"/>
            <a:ext cx="2057743" cy="338554"/>
          </a:xfrm>
          <a:prstGeom prst="rect">
            <a:avLst/>
          </a:prstGeom>
          <a:noFill/>
        </p:spPr>
        <p:txBody>
          <a:bodyPr wrap="none" rtlCol="0">
            <a:spAutoFit/>
          </a:bodyPr>
          <a:lstStyle/>
          <a:p>
            <a:r>
              <a:rPr lang="en-US" sz="1600" i="1" dirty="0" smtClean="0"/>
              <a:t>Andrew Kingsbury, ISU</a:t>
            </a:r>
            <a:endParaRPr lang="en-US" sz="1600" i="1" dirty="0"/>
          </a:p>
        </p:txBody>
      </p:sp>
      <p:sp>
        <p:nvSpPr>
          <p:cNvPr id="13" name="TextBox 12"/>
          <p:cNvSpPr txBox="1"/>
          <p:nvPr/>
        </p:nvSpPr>
        <p:spPr>
          <a:xfrm>
            <a:off x="7232645" y="5482802"/>
            <a:ext cx="1530355" cy="338554"/>
          </a:xfrm>
          <a:prstGeom prst="rect">
            <a:avLst/>
          </a:prstGeom>
          <a:noFill/>
        </p:spPr>
        <p:txBody>
          <a:bodyPr wrap="none" rtlCol="0">
            <a:spAutoFit/>
          </a:bodyPr>
          <a:lstStyle/>
          <a:p>
            <a:r>
              <a:rPr lang="en-US" sz="1600" i="1" dirty="0" smtClean="0"/>
              <a:t>Pam Zaabel, ISU</a:t>
            </a:r>
            <a:endParaRPr lang="en-US" sz="1600" i="1" dirty="0"/>
          </a:p>
        </p:txBody>
      </p:sp>
    </p:spTree>
    <p:extLst>
      <p:ext uri="{BB962C8B-B14F-4D97-AF65-F5344CB8AC3E}">
        <p14:creationId xmlns:p14="http://schemas.microsoft.com/office/powerpoint/2010/main" val="4114111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 Spread: Manure, Litter</a:t>
            </a:r>
            <a:endParaRPr lang="en-US" dirty="0"/>
          </a:p>
        </p:txBody>
      </p:sp>
      <p:sp>
        <p:nvSpPr>
          <p:cNvPr id="4" name="Footer Placeholder 3"/>
          <p:cNvSpPr>
            <a:spLocks noGrp="1"/>
          </p:cNvSpPr>
          <p:nvPr>
            <p:ph type="ftr" sz="quarter" idx="11"/>
          </p:nvPr>
        </p:nvSpPr>
        <p:spPr/>
        <p:txBody>
          <a:bodyPr/>
          <a:lstStyle/>
          <a:p>
            <a:pPr>
              <a:defRPr/>
            </a:pPr>
            <a:r>
              <a:rPr lang="en-US" dirty="0" smtClean="0"/>
              <a:t>Center for Food Security and Public Health, Iowa State University, 2018</a:t>
            </a:r>
            <a:endParaRPr lang="en-US" dirty="0"/>
          </a:p>
        </p:txBody>
      </p:sp>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2109"/>
          <a:stretch/>
        </p:blipFill>
        <p:spPr>
          <a:xfrm>
            <a:off x="1106351" y="1510143"/>
            <a:ext cx="3864068" cy="4721952"/>
          </a:xfrm>
          <a:prstGeom prst="rect">
            <a:avLst/>
          </a:prstGeom>
        </p:spPr>
      </p:pic>
      <p:grpSp>
        <p:nvGrpSpPr>
          <p:cNvPr id="3" name="Group 2"/>
          <p:cNvGrpSpPr/>
          <p:nvPr/>
        </p:nvGrpSpPr>
        <p:grpSpPr>
          <a:xfrm>
            <a:off x="4151025" y="5302290"/>
            <a:ext cx="562489" cy="281822"/>
            <a:chOff x="4151025" y="5302290"/>
            <a:chExt cx="562489" cy="281822"/>
          </a:xfrm>
        </p:grpSpPr>
        <p:sp>
          <p:nvSpPr>
            <p:cNvPr id="13" name="Oval 12"/>
            <p:cNvSpPr/>
            <p:nvPr/>
          </p:nvSpPr>
          <p:spPr bwMode="auto">
            <a:xfrm>
              <a:off x="4361846" y="5302290"/>
              <a:ext cx="351668" cy="211680"/>
            </a:xfrm>
            <a:prstGeom prst="ellipse">
              <a:avLst/>
            </a:prstGeom>
            <a:solidFill>
              <a:srgbClr val="663300"/>
            </a:solidFill>
            <a:ln w="28575" cap="flat" cmpd="sng" algn="ctr">
              <a:solidFill>
                <a:srgbClr val="66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4151025" y="5381828"/>
              <a:ext cx="422002" cy="202284"/>
            </a:xfrm>
            <a:prstGeom prst="ellipse">
              <a:avLst/>
            </a:prstGeom>
            <a:solidFill>
              <a:srgbClr val="663300"/>
            </a:solidFill>
            <a:ln w="28575" cap="flat" cmpd="sng" algn="ctr">
              <a:solidFill>
                <a:srgbClr val="66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pic>
        <p:nvPicPr>
          <p:cNvPr id="5" name="Picture 4"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427619" y="3933776"/>
            <a:ext cx="2774740" cy="1549194"/>
          </a:xfrm>
          <a:prstGeom prst="rect">
            <a:avLst/>
          </a:prstGeom>
        </p:spPr>
      </p:pic>
    </p:spTree>
    <p:extLst>
      <p:ext uri="{BB962C8B-B14F-4D97-AF65-F5344CB8AC3E}">
        <p14:creationId xmlns:p14="http://schemas.microsoft.com/office/powerpoint/2010/main" val="168340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 Spread: Manure, Litter</a:t>
            </a:r>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6531" t="37040" r="1735"/>
          <a:stretch/>
        </p:blipFill>
        <p:spPr>
          <a:xfrm>
            <a:off x="381000" y="1676400"/>
            <a:ext cx="4191000" cy="2849563"/>
          </a:xfrm>
          <a:effectLst>
            <a:outerShdw blurRad="114300" dist="38100" dir="2700000" sx="103000" sy="103000" algn="tl" rotWithShape="0">
              <a:prstClr val="black">
                <a:alpha val="40000"/>
              </a:prstClr>
            </a:outerShdw>
          </a:effectLst>
        </p:spPr>
      </p:pic>
      <p:sp>
        <p:nvSpPr>
          <p:cNvPr id="4" name="Footer Placeholder 3"/>
          <p:cNvSpPr>
            <a:spLocks noGrp="1"/>
          </p:cNvSpPr>
          <p:nvPr>
            <p:ph type="ftr" sz="quarter" idx="11"/>
          </p:nvPr>
        </p:nvSpPr>
        <p:spPr/>
        <p:txBody>
          <a:bodyPr/>
          <a:lstStyle/>
          <a:p>
            <a:pPr>
              <a:defRPr/>
            </a:pPr>
            <a:r>
              <a:rPr lang="en-US" dirty="0" smtClean="0"/>
              <a:t>Center for Food Security and Public Health, Iowa State University, 2018</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5286" y="2466862"/>
            <a:ext cx="4114800" cy="2743200"/>
          </a:xfrm>
          <a:prstGeom prst="rect">
            <a:avLst/>
          </a:prstGeom>
          <a:effectLst>
            <a:outerShdw blurRad="114300" dist="38100" dir="2700000" sx="103000" sy="103000" algn="tl" rotWithShape="0">
              <a:prstClr val="black">
                <a:alpha val="40000"/>
              </a:prstClr>
            </a:outerShdw>
          </a:effectLst>
        </p:spPr>
      </p:pic>
      <p:sp>
        <p:nvSpPr>
          <p:cNvPr id="8" name="TextBox 7"/>
          <p:cNvSpPr txBox="1"/>
          <p:nvPr/>
        </p:nvSpPr>
        <p:spPr>
          <a:xfrm>
            <a:off x="6934200" y="5281271"/>
            <a:ext cx="2057743" cy="338554"/>
          </a:xfrm>
          <a:prstGeom prst="rect">
            <a:avLst/>
          </a:prstGeom>
          <a:noFill/>
        </p:spPr>
        <p:txBody>
          <a:bodyPr wrap="none" rtlCol="0">
            <a:spAutoFit/>
          </a:bodyPr>
          <a:lstStyle/>
          <a:p>
            <a:r>
              <a:rPr lang="en-US" sz="1600" i="1" dirty="0" smtClean="0"/>
              <a:t>Andrew Kingsbury, ISU</a:t>
            </a:r>
            <a:endParaRPr lang="en-US" sz="1600" i="1" dirty="0"/>
          </a:p>
        </p:txBody>
      </p:sp>
      <p:sp>
        <p:nvSpPr>
          <p:cNvPr id="9" name="TextBox 8"/>
          <p:cNvSpPr txBox="1"/>
          <p:nvPr/>
        </p:nvSpPr>
        <p:spPr>
          <a:xfrm>
            <a:off x="2595900" y="4615448"/>
            <a:ext cx="2057743" cy="338554"/>
          </a:xfrm>
          <a:prstGeom prst="rect">
            <a:avLst/>
          </a:prstGeom>
          <a:noFill/>
        </p:spPr>
        <p:txBody>
          <a:bodyPr wrap="none" rtlCol="0">
            <a:spAutoFit/>
          </a:bodyPr>
          <a:lstStyle/>
          <a:p>
            <a:r>
              <a:rPr lang="en-US" sz="1600" i="1" dirty="0" smtClean="0"/>
              <a:t>Andrew Kingsbury, ISU</a:t>
            </a:r>
            <a:endParaRPr lang="en-US" sz="1600" i="1" dirty="0"/>
          </a:p>
        </p:txBody>
      </p:sp>
    </p:spTree>
    <p:extLst>
      <p:ext uri="{BB962C8B-B14F-4D97-AF65-F5344CB8AC3E}">
        <p14:creationId xmlns:p14="http://schemas.microsoft.com/office/powerpoint/2010/main" val="3651585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Spread: Breath</a:t>
            </a:r>
            <a:endParaRPr lang="en-US" dirty="0"/>
          </a:p>
        </p:txBody>
      </p:sp>
      <p:sp>
        <p:nvSpPr>
          <p:cNvPr id="4" name="Footer Placeholder 3"/>
          <p:cNvSpPr>
            <a:spLocks noGrp="1"/>
          </p:cNvSpPr>
          <p:nvPr>
            <p:ph type="ftr" sz="quarter" idx="11"/>
          </p:nvPr>
        </p:nvSpPr>
        <p:spPr/>
        <p:txBody>
          <a:bodyPr/>
          <a:lstStyle/>
          <a:p>
            <a:pPr>
              <a:defRPr/>
            </a:pPr>
            <a:r>
              <a:rPr lang="en-US" dirty="0" smtClean="0"/>
              <a:t>Center for Food Security and Public Health, Iowa State University, 2018</a:t>
            </a:r>
            <a:endParaRPr lang="en-US" dirty="0"/>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2109"/>
          <a:stretch/>
        </p:blipFill>
        <p:spPr>
          <a:xfrm>
            <a:off x="3429000" y="1403939"/>
            <a:ext cx="3864068" cy="4721952"/>
          </a:xfrm>
          <a:prstGeom prst="rect">
            <a:avLst/>
          </a:prstGeom>
        </p:spPr>
      </p:pic>
      <p:grpSp>
        <p:nvGrpSpPr>
          <p:cNvPr id="6" name="Group 5"/>
          <p:cNvGrpSpPr/>
          <p:nvPr/>
        </p:nvGrpSpPr>
        <p:grpSpPr>
          <a:xfrm flipH="1">
            <a:off x="2200528" y="2392091"/>
            <a:ext cx="1600199" cy="760059"/>
            <a:chOff x="912699" y="3049941"/>
            <a:chExt cx="1342888" cy="866739"/>
          </a:xfrm>
        </p:grpSpPr>
        <p:sp>
          <p:nvSpPr>
            <p:cNvPr id="7" name="Freeform 6"/>
            <p:cNvSpPr/>
            <p:nvPr/>
          </p:nvSpPr>
          <p:spPr bwMode="auto">
            <a:xfrm>
              <a:off x="953339" y="3276600"/>
              <a:ext cx="1148080" cy="497840"/>
            </a:xfrm>
            <a:custGeom>
              <a:avLst/>
              <a:gdLst>
                <a:gd name="connsiteX0" fmla="*/ 0 w 1148080"/>
                <a:gd name="connsiteY0" fmla="*/ 0 h 497840"/>
                <a:gd name="connsiteX1" fmla="*/ 508000 w 1148080"/>
                <a:gd name="connsiteY1" fmla="*/ 314960 h 497840"/>
                <a:gd name="connsiteX2" fmla="*/ 924560 w 1148080"/>
                <a:gd name="connsiteY2" fmla="*/ 30480 h 497840"/>
                <a:gd name="connsiteX3" fmla="*/ 1148080 w 1148080"/>
                <a:gd name="connsiteY3" fmla="*/ 497840 h 497840"/>
                <a:gd name="connsiteX4" fmla="*/ 1148080 w 1148080"/>
                <a:gd name="connsiteY4" fmla="*/ 497840 h 497840"/>
                <a:gd name="connsiteX5" fmla="*/ 1127760 w 1148080"/>
                <a:gd name="connsiteY5" fmla="*/ 447040 h 49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080" h="497840">
                  <a:moveTo>
                    <a:pt x="0" y="0"/>
                  </a:moveTo>
                  <a:cubicBezTo>
                    <a:pt x="176953" y="154940"/>
                    <a:pt x="353907" y="309880"/>
                    <a:pt x="508000" y="314960"/>
                  </a:cubicBezTo>
                  <a:cubicBezTo>
                    <a:pt x="662093" y="320040"/>
                    <a:pt x="817880" y="0"/>
                    <a:pt x="924560" y="30480"/>
                  </a:cubicBezTo>
                  <a:cubicBezTo>
                    <a:pt x="1031240" y="60960"/>
                    <a:pt x="1148080" y="497840"/>
                    <a:pt x="1148080" y="497840"/>
                  </a:cubicBezTo>
                  <a:lnTo>
                    <a:pt x="1148080" y="497840"/>
                  </a:lnTo>
                  <a:lnTo>
                    <a:pt x="1127760" y="447040"/>
                  </a:lnTo>
                </a:path>
              </a:pathLst>
            </a:custGeom>
            <a:noFill/>
            <a:ln w="28575" cap="flat" cmpd="sng" algn="ctr">
              <a:solidFill>
                <a:srgbClr val="E4B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Freeform 7"/>
            <p:cNvSpPr/>
            <p:nvPr/>
          </p:nvSpPr>
          <p:spPr bwMode="auto">
            <a:xfrm>
              <a:off x="912699" y="3418840"/>
              <a:ext cx="1127760" cy="497840"/>
            </a:xfrm>
            <a:custGeom>
              <a:avLst/>
              <a:gdLst>
                <a:gd name="connsiteX0" fmla="*/ 0 w 1127760"/>
                <a:gd name="connsiteY0" fmla="*/ 0 h 497840"/>
                <a:gd name="connsiteX1" fmla="*/ 477520 w 1127760"/>
                <a:gd name="connsiteY1" fmla="*/ 355600 h 497840"/>
                <a:gd name="connsiteX2" fmla="*/ 914400 w 1127760"/>
                <a:gd name="connsiteY2" fmla="*/ 172720 h 497840"/>
                <a:gd name="connsiteX3" fmla="*/ 1127760 w 1127760"/>
                <a:gd name="connsiteY3" fmla="*/ 497840 h 497840"/>
                <a:gd name="connsiteX4" fmla="*/ 1127760 w 1127760"/>
                <a:gd name="connsiteY4" fmla="*/ 497840 h 49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60" h="497840">
                  <a:moveTo>
                    <a:pt x="0" y="0"/>
                  </a:moveTo>
                  <a:cubicBezTo>
                    <a:pt x="162560" y="163406"/>
                    <a:pt x="325120" y="326813"/>
                    <a:pt x="477520" y="355600"/>
                  </a:cubicBezTo>
                  <a:cubicBezTo>
                    <a:pt x="629920" y="384387"/>
                    <a:pt x="806027" y="149013"/>
                    <a:pt x="914400" y="172720"/>
                  </a:cubicBezTo>
                  <a:cubicBezTo>
                    <a:pt x="1022773" y="196427"/>
                    <a:pt x="1127760" y="497840"/>
                    <a:pt x="1127760" y="497840"/>
                  </a:cubicBezTo>
                  <a:lnTo>
                    <a:pt x="1127760" y="497840"/>
                  </a:lnTo>
                </a:path>
              </a:pathLst>
            </a:custGeom>
            <a:noFill/>
            <a:ln w="28575" cap="flat" cmpd="sng" algn="ctr">
              <a:solidFill>
                <a:srgbClr val="E4B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Freeform 8"/>
            <p:cNvSpPr/>
            <p:nvPr/>
          </p:nvSpPr>
          <p:spPr bwMode="auto">
            <a:xfrm>
              <a:off x="1034619" y="3049941"/>
              <a:ext cx="1220968" cy="360177"/>
            </a:xfrm>
            <a:custGeom>
              <a:avLst/>
              <a:gdLst>
                <a:gd name="connsiteX0" fmla="*/ 0 w 1220968"/>
                <a:gd name="connsiteY0" fmla="*/ 104739 h 360177"/>
                <a:gd name="connsiteX1" fmla="*/ 416560 w 1220968"/>
                <a:gd name="connsiteY1" fmla="*/ 358739 h 360177"/>
                <a:gd name="connsiteX2" fmla="*/ 792480 w 1220968"/>
                <a:gd name="connsiteY2" fmla="*/ 3139 h 360177"/>
                <a:gd name="connsiteX3" fmla="*/ 1168400 w 1220968"/>
                <a:gd name="connsiteY3" fmla="*/ 186019 h 360177"/>
                <a:gd name="connsiteX4" fmla="*/ 1209040 w 1220968"/>
                <a:gd name="connsiteY4" fmla="*/ 206339 h 36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68" h="360177">
                  <a:moveTo>
                    <a:pt x="0" y="104739"/>
                  </a:moveTo>
                  <a:cubicBezTo>
                    <a:pt x="142240" y="240205"/>
                    <a:pt x="284480" y="375672"/>
                    <a:pt x="416560" y="358739"/>
                  </a:cubicBezTo>
                  <a:cubicBezTo>
                    <a:pt x="548640" y="341806"/>
                    <a:pt x="667173" y="31926"/>
                    <a:pt x="792480" y="3139"/>
                  </a:cubicBezTo>
                  <a:cubicBezTo>
                    <a:pt x="917787" y="-25648"/>
                    <a:pt x="1098973" y="152152"/>
                    <a:pt x="1168400" y="186019"/>
                  </a:cubicBezTo>
                  <a:cubicBezTo>
                    <a:pt x="1237827" y="219886"/>
                    <a:pt x="1223433" y="213112"/>
                    <a:pt x="1209040" y="206339"/>
                  </a:cubicBezTo>
                </a:path>
              </a:pathLst>
            </a:custGeom>
            <a:noFill/>
            <a:ln w="28575" cap="flat" cmpd="sng" algn="ctr">
              <a:solidFill>
                <a:srgbClr val="E4B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365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Disease Spread: Air</a:t>
            </a:r>
            <a:endParaRPr lang="en-US" dirty="0"/>
          </a:p>
        </p:txBody>
      </p:sp>
      <p:sp>
        <p:nvSpPr>
          <p:cNvPr id="4" name="Footer Placeholder 3"/>
          <p:cNvSpPr>
            <a:spLocks noGrp="1"/>
          </p:cNvSpPr>
          <p:nvPr>
            <p:ph type="ftr" sz="quarter" idx="11"/>
          </p:nvPr>
        </p:nvSpPr>
        <p:spPr/>
        <p:txBody>
          <a:bodyPr/>
          <a:lstStyle/>
          <a:p>
            <a:pPr>
              <a:defRPr/>
            </a:pPr>
            <a:r>
              <a:rPr lang="en-US" dirty="0"/>
              <a:t>Center for Food Security and Public Health, Iowa State University, </a:t>
            </a:r>
            <a:r>
              <a:rPr lang="en-US" dirty="0" smtClean="0"/>
              <a:t>2018</a:t>
            </a:r>
            <a:endParaRPr lang="en-US" dirty="0"/>
          </a:p>
        </p:txBody>
      </p:sp>
      <p:grpSp>
        <p:nvGrpSpPr>
          <p:cNvPr id="3" name="Group 2"/>
          <p:cNvGrpSpPr/>
          <p:nvPr/>
        </p:nvGrpSpPr>
        <p:grpSpPr>
          <a:xfrm>
            <a:off x="373039" y="1875216"/>
            <a:ext cx="4042924" cy="2957735"/>
            <a:chOff x="373039" y="1875216"/>
            <a:chExt cx="4042924" cy="295773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39" y="1875216"/>
              <a:ext cx="3970362" cy="2646908"/>
            </a:xfrm>
            <a:prstGeom prst="rect">
              <a:avLst/>
            </a:prstGeom>
            <a:effectLst>
              <a:outerShdw blurRad="114300" dist="38100" dir="2700000" sx="103000" sy="103000" algn="tl" rotWithShape="0">
                <a:prstClr val="black">
                  <a:alpha val="40000"/>
                </a:prstClr>
              </a:outerShdw>
            </a:effectLst>
          </p:spPr>
        </p:pic>
        <p:sp>
          <p:nvSpPr>
            <p:cNvPr id="9" name="TextBox 8"/>
            <p:cNvSpPr txBox="1"/>
            <p:nvPr/>
          </p:nvSpPr>
          <p:spPr>
            <a:xfrm>
              <a:off x="2358220" y="4494397"/>
              <a:ext cx="2057743" cy="338554"/>
            </a:xfrm>
            <a:prstGeom prst="rect">
              <a:avLst/>
            </a:prstGeom>
            <a:noFill/>
          </p:spPr>
          <p:txBody>
            <a:bodyPr wrap="none" rtlCol="0">
              <a:spAutoFit/>
            </a:bodyPr>
            <a:lstStyle/>
            <a:p>
              <a:r>
                <a:rPr lang="en-US" sz="1600" i="1" dirty="0" smtClean="0"/>
                <a:t>Andrew Kingsbury, ISU</a:t>
              </a:r>
              <a:endParaRPr lang="en-US" sz="1600" i="1" dirty="0"/>
            </a:p>
          </p:txBody>
        </p:sp>
      </p:grpSp>
      <p:grpSp>
        <p:nvGrpSpPr>
          <p:cNvPr id="6" name="Group 5"/>
          <p:cNvGrpSpPr/>
          <p:nvPr/>
        </p:nvGrpSpPr>
        <p:grpSpPr>
          <a:xfrm>
            <a:off x="4724400" y="3214078"/>
            <a:ext cx="3929743" cy="2910077"/>
            <a:chOff x="4724400" y="3214078"/>
            <a:chExt cx="3929743" cy="2910077"/>
          </a:xfrm>
        </p:grpSpPr>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3214078"/>
              <a:ext cx="3838709" cy="2560637"/>
            </a:xfrm>
            <a:prstGeom prst="rect">
              <a:avLst/>
            </a:prstGeom>
            <a:noFill/>
            <a:ln w="28575">
              <a:noFill/>
              <a:miter lim="800000"/>
              <a:headEnd/>
              <a:tailEnd/>
            </a:ln>
            <a:effectLst>
              <a:outerShdw blurRad="114300" dist="38100" dir="2700000" sx="103000" sy="103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596400" y="5785601"/>
              <a:ext cx="2057743" cy="338554"/>
            </a:xfrm>
            <a:prstGeom prst="rect">
              <a:avLst/>
            </a:prstGeom>
            <a:noFill/>
          </p:spPr>
          <p:txBody>
            <a:bodyPr wrap="none" rtlCol="0">
              <a:spAutoFit/>
            </a:bodyPr>
            <a:lstStyle/>
            <a:p>
              <a:r>
                <a:rPr lang="en-US" sz="1600" i="1" dirty="0" smtClean="0"/>
                <a:t>Andrew Kingsbury, ISU</a:t>
              </a:r>
              <a:endParaRPr lang="en-US" sz="1600" i="1" dirty="0"/>
            </a:p>
          </p:txBody>
        </p:sp>
      </p:grpSp>
    </p:spTree>
    <p:extLst>
      <p:ext uri="{BB962C8B-B14F-4D97-AF65-F5344CB8AC3E}">
        <p14:creationId xmlns:p14="http://schemas.microsoft.com/office/powerpoint/2010/main" val="364546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Spread: Fomites</a:t>
            </a:r>
            <a:endParaRPr lang="en-US" dirty="0"/>
          </a:p>
        </p:txBody>
      </p:sp>
      <p:sp>
        <p:nvSpPr>
          <p:cNvPr id="4" name="Footer Placeholder 3"/>
          <p:cNvSpPr>
            <a:spLocks noGrp="1"/>
          </p:cNvSpPr>
          <p:nvPr>
            <p:ph type="ftr" sz="quarter" idx="11"/>
          </p:nvPr>
        </p:nvSpPr>
        <p:spPr/>
        <p:txBody>
          <a:bodyPr/>
          <a:lstStyle/>
          <a:p>
            <a:pPr>
              <a:defRPr/>
            </a:pPr>
            <a:r>
              <a:rPr lang="en-US" dirty="0" smtClean="0"/>
              <a:t>Center for Food Security and Public Health, Iowa State University, 2018</a:t>
            </a:r>
            <a:endParaRPr lang="en-US" dirty="0"/>
          </a:p>
        </p:txBody>
      </p:sp>
      <p:pic>
        <p:nvPicPr>
          <p:cNvPr id="5" name="Picture 4" descr="Screen Clipping"/>
          <p:cNvPicPr>
            <a:picLocks noChangeAspect="1"/>
          </p:cNvPicPr>
          <p:nvPr/>
        </p:nvPicPr>
        <p:blipFill rotWithShape="1">
          <a:blip r:embed="rId3">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t="11292"/>
          <a:stretch/>
        </p:blipFill>
        <p:spPr>
          <a:xfrm>
            <a:off x="421239" y="2514600"/>
            <a:ext cx="4066819" cy="1874329"/>
          </a:xfrm>
          <a:prstGeom prst="rect">
            <a:avLst/>
          </a:prstGeom>
          <a:effectLst>
            <a:softEdge rad="12700"/>
          </a:effectLst>
        </p:spPr>
      </p:pic>
      <p:pic>
        <p:nvPicPr>
          <p:cNvPr id="6" name="Picture 5" descr="Screen Clipping"/>
          <p:cNvPicPr>
            <a:picLocks noChangeAspect="1"/>
          </p:cNvPicPr>
          <p:nvPr/>
        </p:nvPicPr>
        <p:blipFill>
          <a:blip r:embed="rId4">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a:off x="3863931" y="3962400"/>
            <a:ext cx="1720938" cy="1473276"/>
          </a:xfrm>
          <a:prstGeom prst="rect">
            <a:avLst/>
          </a:prstGeom>
        </p:spPr>
      </p:pic>
      <p:pic>
        <p:nvPicPr>
          <p:cNvPr id="7" name="Picture 6" descr="Screen Clippi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8400" y="3120982"/>
            <a:ext cx="2190863" cy="168283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6689" y="2306562"/>
            <a:ext cx="1513980" cy="1036184"/>
          </a:xfrm>
          <a:prstGeom prst="rect">
            <a:avLst/>
          </a:prstGeom>
        </p:spPr>
      </p:pic>
    </p:spTree>
    <p:extLst>
      <p:ext uri="{BB962C8B-B14F-4D97-AF65-F5344CB8AC3E}">
        <p14:creationId xmlns:p14="http://schemas.microsoft.com/office/powerpoint/2010/main" val="39966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Poultry_biosecurity_template_new</Template>
  <TotalTime>11645</TotalTime>
  <Words>2171</Words>
  <Application>Microsoft Office PowerPoint</Application>
  <PresentationFormat>On-screen Show (4:3)</PresentationFormat>
  <Paragraphs>128</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Verdana</vt:lpstr>
      <vt:lpstr>Wingdings</vt:lpstr>
      <vt:lpstr>Presentation1</vt:lpstr>
      <vt:lpstr>1_Presentation1</vt:lpstr>
      <vt:lpstr>Do Not Bring Disease to the Poultry Site</vt:lpstr>
      <vt:lpstr>Learning Goals</vt:lpstr>
      <vt:lpstr>Disease Spread: Saliva</vt:lpstr>
      <vt:lpstr>Disease Spread: Saliva</vt:lpstr>
      <vt:lpstr>Disease Spread: Manure, Litter</vt:lpstr>
      <vt:lpstr>Disease Spread: Manure, Litter</vt:lpstr>
      <vt:lpstr>Disease Spread: Breath</vt:lpstr>
      <vt:lpstr>Disease Spread: Air</vt:lpstr>
      <vt:lpstr>Disease Spread: Fomites</vt:lpstr>
      <vt:lpstr>Ways You Could Become Contaminated</vt:lpstr>
      <vt:lpstr>Ways You Could Become Contaminated (cont’d)</vt:lpstr>
      <vt:lpstr>Access to the Operation</vt:lpstr>
      <vt:lpstr>Before Arriving</vt:lpstr>
      <vt:lpstr>Designated Parking Area</vt:lpstr>
      <vt:lpstr>Entry Logbook</vt:lpstr>
      <vt:lpstr>Maintaining Biosecurity</vt:lpstr>
      <vt:lpstr>Congratulations!</vt:lpstr>
      <vt:lpstr>PowerPoint Presentation</vt:lpstr>
    </vt:vector>
  </TitlesOfParts>
  <Company>College of Veterinary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Roth, James A [V MPM]</dc:creator>
  <cp:lastModifiedBy>Lee, Molly J [CFSPH]</cp:lastModifiedBy>
  <cp:revision>529</cp:revision>
  <dcterms:created xsi:type="dcterms:W3CDTF">2013-03-04T15:02:13Z</dcterms:created>
  <dcterms:modified xsi:type="dcterms:W3CDTF">2018-10-15T19:52:01Z</dcterms:modified>
</cp:coreProperties>
</file>