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57" r:id="rId3"/>
    <p:sldId id="295" r:id="rId4"/>
    <p:sldId id="296" r:id="rId5"/>
    <p:sldId id="297" r:id="rId6"/>
    <p:sldId id="298" r:id="rId7"/>
    <p:sldId id="299" r:id="rId8"/>
    <p:sldId id="300" r:id="rId9"/>
    <p:sldId id="301" r:id="rId10"/>
    <p:sldId id="304" r:id="rId11"/>
    <p:sldId id="303" r:id="rId12"/>
    <p:sldId id="305" r:id="rId13"/>
    <p:sldId id="307" r:id="rId14"/>
    <p:sldId id="310" r:id="rId15"/>
    <p:sldId id="308" r:id="rId16"/>
    <p:sldId id="30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Molly J [CFSPH]" initials="LMJ[" lastIdx="3" clrIdx="0">
    <p:extLst>
      <p:ext uri="{19B8F6BF-5375-455C-9EA6-DF929625EA0E}">
        <p15:presenceInfo xmlns:p15="http://schemas.microsoft.com/office/powerpoint/2012/main" userId="S-1-5-21-1659004503-1450960922-1606980848-23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69503" autoAdjust="0"/>
  </p:normalViewPr>
  <p:slideViewPr>
    <p:cSldViewPr>
      <p:cViewPr varScale="1">
        <p:scale>
          <a:sx n="60" d="100"/>
          <a:sy n="60" d="100"/>
        </p:scale>
        <p:origin x="1997"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44363D-54C3-43A8-BF0B-00D128369E8C}" type="datetimeFigureOut">
              <a:rPr lang="en-US" smtClean="0"/>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509E53-18C8-4A0C-9E11-3F73E37B5FE6}" type="slidenum">
              <a:rPr lang="en-US" smtClean="0"/>
              <a:t>‹#›</a:t>
            </a:fld>
            <a:endParaRPr lang="en-US"/>
          </a:p>
        </p:txBody>
      </p:sp>
    </p:spTree>
    <p:extLst>
      <p:ext uri="{BB962C8B-B14F-4D97-AF65-F5344CB8AC3E}">
        <p14:creationId xmlns:p14="http://schemas.microsoft.com/office/powerpoint/2010/main" val="109821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2018</a:t>
            </a:r>
          </a:p>
          <a:p>
            <a:r>
              <a:rPr lang="en-US" dirty="0" smtClean="0"/>
              <a:t>Everyone entering the poultry operation plays an essential role in protecting the health of the poultry on a poultry site. By following specific biosecurity steps, employees can minimize the risk of bringing avian influenza or other diseases to the site. One of the most</a:t>
            </a:r>
            <a:r>
              <a:rPr lang="en-US" baseline="0" dirty="0" smtClean="0"/>
              <a:t> important biosecurity concepts for you to understand is called the Line of Separation.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1</a:t>
            </a:fld>
            <a:endParaRPr lang="en-US"/>
          </a:p>
        </p:txBody>
      </p:sp>
    </p:spTree>
    <p:extLst>
      <p:ext uri="{BB962C8B-B14F-4D97-AF65-F5344CB8AC3E}">
        <p14:creationId xmlns:p14="http://schemas.microsoft.com/office/powerpoint/2010/main" val="77744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example of a Biosecure Entry Procedure used for crossing the LOS is called a Danish Entry. The image shown here is an example of this type of Biosecure Entry Procedure. In this example, a barrier, the bench, and a red dotted line, clearly show the boundary of the LOS. Personnel enter the area through the door on the right side of the image, remove their footwear and outer clothing, and sit down on the bench facing to the right. The individual then applies hand sanitizer and swings their legs over the bench to get into the position shown here. At this time, they put on their site-dedicated clean clothing and footwear, wash their hands, put on gloves, and step into the footbath before going through the door on the left side of the image to gain barn access. Depending on the individual’s job duties, the biosecurity plan may require them to follow all of these steps, or just some of them. This is just one example of a biosecure entry procedure. The site you are working on may have different or additional steps, such as showering.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10</a:t>
            </a:fld>
            <a:endParaRPr lang="en-US"/>
          </a:p>
        </p:txBody>
      </p:sp>
    </p:spTree>
    <p:extLst>
      <p:ext uri="{BB962C8B-B14F-4D97-AF65-F5344CB8AC3E}">
        <p14:creationId xmlns:p14="http://schemas.microsoft.com/office/powerpoint/2010/main" val="327497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it is </a:t>
            </a:r>
            <a:r>
              <a:rPr lang="en-US" b="1" baseline="0" dirty="0" smtClean="0"/>
              <a:t>[CLICK] </a:t>
            </a:r>
            <a:r>
              <a:rPr lang="en-US" baseline="0" dirty="0" smtClean="0"/>
              <a:t>best to leave personal items, and have deliveries made to, areas outside of the site, sometimes it is necessary for these items to cross the Line of Separation. In these cases, it </a:t>
            </a:r>
            <a:r>
              <a:rPr lang="en-US" b="1" baseline="0" dirty="0" smtClean="0"/>
              <a:t>[CLICK] </a:t>
            </a:r>
            <a:r>
              <a:rPr lang="en-US" baseline="0" dirty="0" smtClean="0"/>
              <a:t>may be acceptable for certain items to cross if specific biosecurity steps are followed. For example, this could include using a pass-through disinfection window for lunches, keeping electronic devices in sealed plastic bags or disinfectable outer cases, which are then disinfected, or </a:t>
            </a:r>
            <a:r>
              <a:rPr lang="en-US" b="1" baseline="0" dirty="0" smtClean="0"/>
              <a:t>[CLICK] </a:t>
            </a:r>
            <a:r>
              <a:rPr lang="en-US" baseline="0" dirty="0" smtClean="0"/>
              <a:t>double boxing tools or supplies, so that t</a:t>
            </a:r>
            <a:r>
              <a:rPr lang="en-US" dirty="0" smtClean="0"/>
              <a:t>he person on the outside of the LOS can open the outer box and empties the inner box to a person on the poultry side of the LOS</a:t>
            </a:r>
            <a:r>
              <a:rPr lang="en-US" baseline="0" dirty="0" smtClean="0"/>
              <a:t>, like shown in this photo. For more guidance on what items are allowed to cross the LOS, and how, </a:t>
            </a:r>
            <a:r>
              <a:rPr lang="en-US" b="1" baseline="0" dirty="0" smtClean="0"/>
              <a:t>[CLICK] </a:t>
            </a:r>
            <a:r>
              <a:rPr lang="en-US" baseline="0" dirty="0" smtClean="0"/>
              <a:t>see the site’s biosecurity plan, or ask the biosecurity coordinator.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11</a:t>
            </a:fld>
            <a:endParaRPr lang="en-US"/>
          </a:p>
        </p:txBody>
      </p:sp>
    </p:spTree>
    <p:extLst>
      <p:ext uri="{BB962C8B-B14F-4D97-AF65-F5344CB8AC3E}">
        <p14:creationId xmlns:p14="http://schemas.microsoft.com/office/powerpoint/2010/main" val="2316259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Movement of poultry </a:t>
            </a:r>
            <a:r>
              <a:rPr lang="en-US" sz="1200" kern="1200" dirty="0" smtClean="0">
                <a:solidFill>
                  <a:schemeClr val="tx1"/>
                </a:solidFill>
                <a:effectLst/>
                <a:latin typeface="+mn-lt"/>
                <a:ea typeface="+mn-ea"/>
                <a:cs typeface="+mn-cs"/>
              </a:rPr>
              <a:t>across the LOS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should be done through an established LOS Access Point. In some facilities, the people LOS Access Point and the poultry LOS Access Point are the same.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For others, especially shower-in/shower-out houses, the LOS Access Point for poultry is separate from the LOS Access Point for people.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Sometimes, poultry movement may require special procedures that are different from how things normally cross the LOS. This might include</a:t>
            </a:r>
            <a:r>
              <a:rPr lang="en-US" sz="1200" kern="1200" baseline="0" dirty="0" smtClean="0">
                <a:solidFill>
                  <a:schemeClr val="tx1"/>
                </a:solidFill>
                <a:effectLst/>
                <a:latin typeface="+mn-lt"/>
                <a:ea typeface="+mn-ea"/>
                <a:cs typeface="+mn-cs"/>
              </a:rPr>
              <a:t> one person on each side of the LOS passing containers across the LOS, or even </a:t>
            </a:r>
            <a:r>
              <a:rPr lang="en-US" sz="1200" kern="1200" dirty="0" smtClean="0">
                <a:solidFill>
                  <a:schemeClr val="tx1"/>
                </a:solidFill>
                <a:effectLst/>
                <a:latin typeface="+mn-lt"/>
                <a:ea typeface="+mn-ea"/>
                <a:cs typeface="+mn-cs"/>
              </a:rPr>
              <a:t>temporarily modifying where the LOS is during loading or unloading. </a:t>
            </a:r>
            <a:r>
              <a:rPr lang="en-US" sz="1200" b="1" kern="1200" dirty="0" smtClean="0">
                <a:solidFill>
                  <a:schemeClr val="tx1"/>
                </a:solidFill>
                <a:effectLst/>
                <a:latin typeface="+mn-lt"/>
                <a:ea typeface="+mn-ea"/>
                <a:cs typeface="+mn-cs"/>
              </a:rPr>
              <a:t>[CLICK] </a:t>
            </a:r>
            <a:r>
              <a:rPr lang="en-US" sz="1200" kern="1200" dirty="0" smtClean="0">
                <a:solidFill>
                  <a:schemeClr val="tx1"/>
                </a:solidFill>
                <a:effectLst/>
                <a:latin typeface="+mn-lt"/>
                <a:ea typeface="+mn-ea"/>
                <a:cs typeface="+mn-cs"/>
              </a:rPr>
              <a:t>It is a good idea to check with the biosecurity coordinator, and section on replacement poultry in the site’s biosecurity plan, before loading or unloading birds onto or off of the site. When</a:t>
            </a:r>
            <a:r>
              <a:rPr lang="en-US" sz="1200" kern="1200" baseline="0" dirty="0" smtClean="0">
                <a:solidFill>
                  <a:schemeClr val="tx1"/>
                </a:solidFill>
                <a:effectLst/>
                <a:latin typeface="+mn-lt"/>
                <a:ea typeface="+mn-ea"/>
                <a:cs typeface="+mn-cs"/>
              </a:rPr>
              <a:t> moving poultry across the line of separation, make sure </a:t>
            </a:r>
            <a:r>
              <a:rPr lang="en-US" sz="1200" b="1" kern="1200" dirty="0" smtClean="0">
                <a:solidFill>
                  <a:schemeClr val="tx1"/>
                </a:solidFill>
                <a:effectLst/>
                <a:latin typeface="+mn-lt"/>
                <a:ea typeface="+mn-ea"/>
                <a:cs typeface="+mn-cs"/>
              </a:rPr>
              <a:t>[CLICK] </a:t>
            </a:r>
            <a:r>
              <a:rPr lang="en-US" sz="1200" kern="1200" baseline="0" dirty="0" smtClean="0">
                <a:solidFill>
                  <a:schemeClr val="tx1"/>
                </a:solidFill>
                <a:effectLst/>
                <a:latin typeface="+mn-lt"/>
                <a:ea typeface="+mn-ea"/>
                <a:cs typeface="+mn-cs"/>
              </a:rPr>
              <a:t>you have enough people to be able to follow all of the required protocols, and </a:t>
            </a:r>
            <a:r>
              <a:rPr lang="en-US" sz="1200" b="1" kern="1200" dirty="0" smtClean="0">
                <a:solidFill>
                  <a:schemeClr val="tx1"/>
                </a:solidFill>
                <a:effectLst/>
                <a:latin typeface="+mn-lt"/>
                <a:ea typeface="+mn-ea"/>
                <a:cs typeface="+mn-cs"/>
              </a:rPr>
              <a:t>[CLICK] </a:t>
            </a:r>
            <a:r>
              <a:rPr lang="en-US" sz="1200" kern="1200" baseline="0" dirty="0" smtClean="0">
                <a:solidFill>
                  <a:schemeClr val="tx1"/>
                </a:solidFill>
                <a:effectLst/>
                <a:latin typeface="+mn-lt"/>
                <a:ea typeface="+mn-ea"/>
                <a:cs typeface="+mn-cs"/>
              </a:rPr>
              <a:t>that you know what to do with items such as empty containers, before getting started.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12</a:t>
            </a:fld>
            <a:endParaRPr lang="en-US"/>
          </a:p>
        </p:txBody>
      </p:sp>
    </p:spTree>
    <p:extLst>
      <p:ext uri="{BB962C8B-B14F-4D97-AF65-F5344CB8AC3E}">
        <p14:creationId xmlns:p14="http://schemas.microsoft.com/office/powerpoint/2010/main" val="564918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also important to </a:t>
            </a:r>
            <a:r>
              <a:rPr lang="en-US" dirty="0" smtClean="0"/>
              <a:t>prevent </a:t>
            </a:r>
            <a:r>
              <a:rPr lang="en-US" dirty="0"/>
              <a:t>visible contamination on clothing, footwear, and exposed skin from leaving the operation and being transferred to other locations with susceptible </a:t>
            </a:r>
            <a:r>
              <a:rPr lang="en-US" dirty="0" smtClean="0"/>
              <a:t>poultry.</a:t>
            </a:r>
            <a:r>
              <a:rPr lang="en-US" baseline="0" dirty="0" smtClean="0"/>
              <a:t> Like when leaving the PBA, in most cases, the Biosecure Entry Procedure is followed in reverse when crossing back to the outside of the LOS. This usually involves </a:t>
            </a:r>
            <a:r>
              <a:rPr lang="en-US" b="1" baseline="0" dirty="0" smtClean="0"/>
              <a:t>[CLICK] </a:t>
            </a:r>
            <a:r>
              <a:rPr lang="en-US" baseline="0" dirty="0" smtClean="0"/>
              <a:t>removing any site-dedicated or disposable clothing or footwear, </a:t>
            </a:r>
            <a:r>
              <a:rPr lang="en-US" b="1" baseline="0" dirty="0" smtClean="0"/>
              <a:t>[CLICK] </a:t>
            </a:r>
            <a:r>
              <a:rPr lang="en-US" baseline="0" dirty="0" smtClean="0"/>
              <a:t>cleaning and disinfecting footwear that is leaving the site, and washing your hands. Additional steps may also be required. </a:t>
            </a:r>
            <a:r>
              <a:rPr lang="en-US" b="1" baseline="0" dirty="0" smtClean="0"/>
              <a:t>[CLICK] </a:t>
            </a:r>
            <a:r>
              <a:rPr lang="en-US" dirty="0" smtClean="0"/>
              <a:t>Any </a:t>
            </a:r>
            <a:r>
              <a:rPr lang="en-US" dirty="0"/>
              <a:t>soiled clothing can be left on the operation to be laundered or disposed of. If you need to bring it with you, store it in a garbage bag or tote until it can be laundered</a:t>
            </a:r>
            <a:r>
              <a:rPr lang="en-US" dirty="0" smtClean="0"/>
              <a:t>. Make</a:t>
            </a:r>
            <a:r>
              <a:rPr lang="en-US" baseline="0" dirty="0" smtClean="0"/>
              <a:t> sure that you do not bring contamination from one side of the LOS to the other when you are leaving. </a:t>
            </a:r>
            <a:endParaRPr lang="en-US" dirty="0"/>
          </a:p>
        </p:txBody>
      </p:sp>
      <p:sp>
        <p:nvSpPr>
          <p:cNvPr id="4" name="Slide Number Placeholder 3"/>
          <p:cNvSpPr>
            <a:spLocks noGrp="1"/>
          </p:cNvSpPr>
          <p:nvPr>
            <p:ph type="sldNum" sz="quarter" idx="10"/>
          </p:nvPr>
        </p:nvSpPr>
        <p:spPr/>
        <p:txBody>
          <a:bodyPr/>
          <a:lstStyle/>
          <a:p>
            <a:fld id="{CC099BCB-0BFB-4237-87CF-0078456A4C8A}" type="slidenum">
              <a:rPr lang="en-US" smtClean="0"/>
              <a:t>13</a:t>
            </a:fld>
            <a:endParaRPr lang="en-US"/>
          </a:p>
        </p:txBody>
      </p:sp>
    </p:spTree>
    <p:extLst>
      <p:ext uri="{BB962C8B-B14F-4D97-AF65-F5344CB8AC3E}">
        <p14:creationId xmlns:p14="http://schemas.microsoft.com/office/powerpoint/2010/main" val="6099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Like when people perform</a:t>
            </a:r>
            <a:r>
              <a:rPr lang="en-US" baseline="0" dirty="0" smtClean="0"/>
              <a:t> a biosecure exit procedure, you should maintain biosecurity when other items cross back to the outside of the Line of Separation. Two examples of product leaving the LOS are </a:t>
            </a:r>
            <a:r>
              <a:rPr lang="en-US" b="1" baseline="0" dirty="0" smtClean="0"/>
              <a:t>[CLICK] </a:t>
            </a:r>
            <a:r>
              <a:rPr lang="en-US" baseline="0" dirty="0" smtClean="0"/>
              <a:t>mortalities, and </a:t>
            </a:r>
            <a:r>
              <a:rPr lang="en-US" b="1" baseline="0" dirty="0" smtClean="0"/>
              <a:t>[CLICK] </a:t>
            </a:r>
            <a:r>
              <a:rPr lang="en-US" baseline="0" dirty="0" smtClean="0"/>
              <a:t>manure or litter. [</a:t>
            </a:r>
            <a:r>
              <a:rPr lang="en-US" b="1" baseline="0" dirty="0" smtClean="0"/>
              <a:t>CLICK] </a:t>
            </a:r>
            <a:r>
              <a:rPr lang="en-US" b="0" baseline="0" dirty="0" smtClean="0"/>
              <a:t>Movement of m</a:t>
            </a:r>
            <a:r>
              <a:rPr lang="en-US" baseline="0" dirty="0" smtClean="0"/>
              <a:t>ortalities should be one-way, so that once a dead bird or birds exit the building or poultry raising area, they do not re-enter, and personnel involved in mortality removal should take the most direct route possible to the disposal area. It is recommended that mortality removal be done at the end of the work day, so that personnel do not need to cross back to the bird side of the LOS after handling dead poultry. If you do need to cross back onto the bird side of the LOS, you should follow all required biosecurity steps as if you were crossing the LOS for the first time. If you are involved in mortality management or disposal, and </a:t>
            </a:r>
            <a:r>
              <a:rPr lang="en-US" b="1" baseline="0" dirty="0" smtClean="0"/>
              <a:t>[CLICK] </a:t>
            </a:r>
            <a:r>
              <a:rPr lang="en-US" baseline="0" dirty="0" smtClean="0"/>
              <a:t>notice that there seems to be an unexpected increase in sick or dying birds, remember that it is important to tell someone, in case it is an undetected disease outbreak</a:t>
            </a:r>
            <a:r>
              <a:rPr lang="en-US" baseline="0" smtClean="0"/>
              <a:t>. Similar </a:t>
            </a:r>
            <a:r>
              <a:rPr lang="en-US" baseline="0" dirty="0" smtClean="0"/>
              <a:t>biosecurity precautions should be taken for poultry manure and litter that is leaving the site. </a:t>
            </a:r>
            <a:r>
              <a:rPr lang="en-US" b="1" baseline="0" dirty="0" smtClean="0"/>
              <a:t>[CLICK] </a:t>
            </a:r>
            <a:r>
              <a:rPr lang="en-US" baseline="0" dirty="0" smtClean="0"/>
              <a:t>For some procedures, there may be Standard Operating Procedures, or SOPs, that you can follow. Like for poultry movement, movement of litter and manure </a:t>
            </a:r>
            <a:r>
              <a:rPr lang="en-US" b="1" baseline="0" dirty="0" smtClean="0"/>
              <a:t>[CLICK] </a:t>
            </a:r>
            <a:r>
              <a:rPr lang="en-US" baseline="0" dirty="0" smtClean="0"/>
              <a:t>may require special procedures that are different from how things normally exit the LOS, potentially including a modified LOS. </a:t>
            </a:r>
          </a:p>
        </p:txBody>
      </p:sp>
      <p:sp>
        <p:nvSpPr>
          <p:cNvPr id="4" name="Slide Number Placeholder 3"/>
          <p:cNvSpPr>
            <a:spLocks noGrp="1"/>
          </p:cNvSpPr>
          <p:nvPr>
            <p:ph type="sldNum" sz="quarter" idx="10"/>
          </p:nvPr>
        </p:nvSpPr>
        <p:spPr/>
        <p:txBody>
          <a:bodyPr/>
          <a:lstStyle/>
          <a:p>
            <a:fld id="{22509E53-18C8-4A0C-9E11-3F73E37B5FE6}" type="slidenum">
              <a:rPr lang="en-US" smtClean="0"/>
              <a:t>14</a:t>
            </a:fld>
            <a:endParaRPr lang="en-US"/>
          </a:p>
        </p:txBody>
      </p:sp>
    </p:spTree>
    <p:extLst>
      <p:ext uri="{BB962C8B-B14F-4D97-AF65-F5344CB8AC3E}">
        <p14:creationId xmlns:p14="http://schemas.microsoft.com/office/powerpoint/2010/main" val="129074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a:t>
            </a:r>
            <a:r>
              <a:rPr lang="en-US" baseline="0" dirty="0"/>
              <a:t>! You, someone who will be working on the poultry operation, have </a:t>
            </a:r>
            <a:r>
              <a:rPr lang="en-US" b="1" baseline="0" dirty="0" smtClean="0"/>
              <a:t>[CLICK] </a:t>
            </a:r>
            <a:r>
              <a:rPr lang="en-US" baseline="0" dirty="0" smtClean="0"/>
              <a:t>completed </a:t>
            </a:r>
            <a:r>
              <a:rPr lang="en-US" baseline="0" dirty="0"/>
              <a:t>the lesson on </a:t>
            </a:r>
            <a:r>
              <a:rPr lang="en-US" baseline="0" dirty="0" smtClean="0"/>
              <a:t>“Understanding the Line of Separation”. If you have not already, watching the training videos called </a:t>
            </a:r>
            <a:r>
              <a:rPr lang="en-US" b="1" baseline="0" dirty="0" smtClean="0"/>
              <a:t>[CLICK] </a:t>
            </a:r>
            <a:r>
              <a:rPr lang="en-US" baseline="0" dirty="0" smtClean="0"/>
              <a:t>“Understanding the Perimeter Buffer Area” and </a:t>
            </a:r>
            <a:r>
              <a:rPr lang="en-US" b="1" baseline="0" dirty="0" smtClean="0"/>
              <a:t>[CLICK] </a:t>
            </a:r>
            <a:r>
              <a:rPr lang="en-US" baseline="0" dirty="0" smtClean="0"/>
              <a:t>“Do Not Bring Disease to the Poultry Site” can help you understand how to avoid bringing disease to the site. The operation’s written site-specific biosecurity plan may have additional protocols for you to follow, so be sure to </a:t>
            </a:r>
            <a:r>
              <a:rPr lang="en-US" b="1" baseline="0" dirty="0" smtClean="0"/>
              <a:t>[CLICK] </a:t>
            </a:r>
            <a:r>
              <a:rPr lang="en-US" baseline="0" dirty="0" smtClean="0"/>
              <a:t>review the parts of the written plan that apply to your responsibilities, and contact the Biosecurity Coordinator with any questions you may have. </a:t>
            </a:r>
            <a:r>
              <a:rPr lang="en-US" b="1" baseline="0" dirty="0" smtClean="0"/>
              <a:t>[CLICK] </a:t>
            </a:r>
            <a:r>
              <a:rPr lang="en-US" baseline="0" dirty="0" smtClean="0"/>
              <a:t>Be sure to document all of your training.</a:t>
            </a:r>
            <a:endParaRPr lang="en-US" dirty="0"/>
          </a:p>
        </p:txBody>
      </p:sp>
      <p:sp>
        <p:nvSpPr>
          <p:cNvPr id="4" name="Slide Number Placeholder 3"/>
          <p:cNvSpPr>
            <a:spLocks noGrp="1"/>
          </p:cNvSpPr>
          <p:nvPr>
            <p:ph type="sldNum" sz="quarter" idx="10"/>
          </p:nvPr>
        </p:nvSpPr>
        <p:spPr/>
        <p:txBody>
          <a:bodyPr/>
          <a:lstStyle/>
          <a:p>
            <a:pPr>
              <a:defRPr/>
            </a:pPr>
            <a:fld id="{3949B1C1-8CE9-488C-8EAA-18483C2A346D}"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10277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Development of poultry biosecurity training materials was funded by USDA. </a:t>
            </a:r>
            <a:r>
              <a:rPr lang="en-US" b="1" baseline="0" dirty="0" smtClean="0"/>
              <a:t>[CLICK] </a:t>
            </a:r>
            <a:r>
              <a:rPr lang="en-US" b="0" baseline="0" dirty="0" smtClean="0"/>
              <a:t>This video was written and produced by the Center for Food Security and Public Health at Iowa State University, College of Veterinary Medicine.</a:t>
            </a:r>
            <a:endParaRPr lang="en-US" b="0" dirty="0"/>
          </a:p>
        </p:txBody>
      </p:sp>
      <p:sp>
        <p:nvSpPr>
          <p:cNvPr id="4" name="Slide Number Placeholder 3"/>
          <p:cNvSpPr>
            <a:spLocks noGrp="1"/>
          </p:cNvSpPr>
          <p:nvPr>
            <p:ph type="sldNum" sz="quarter" idx="10"/>
          </p:nvPr>
        </p:nvSpPr>
        <p:spPr/>
        <p:txBody>
          <a:bodyPr/>
          <a:lstStyle/>
          <a:p>
            <a:fld id="{CC099BCB-0BFB-4237-87CF-0078456A4C8A}" type="slidenum">
              <a:rPr lang="en-US" smtClean="0"/>
              <a:t>16</a:t>
            </a:fld>
            <a:endParaRPr lang="en-US"/>
          </a:p>
        </p:txBody>
      </p:sp>
    </p:spTree>
    <p:extLst>
      <p:ext uri="{BB962C8B-B14F-4D97-AF65-F5344CB8AC3E}">
        <p14:creationId xmlns:p14="http://schemas.microsoft.com/office/powerpoint/2010/main" val="359620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By the end of this training, you should be able to </a:t>
            </a:r>
            <a:r>
              <a:rPr lang="en-US" sz="1200" b="1" dirty="0" smtClean="0"/>
              <a:t>[CLICK]</a:t>
            </a:r>
            <a:r>
              <a:rPr lang="en-US" sz="1200" b="1" baseline="0" dirty="0" smtClean="0"/>
              <a:t> </a:t>
            </a:r>
            <a:r>
              <a:rPr lang="en-US" sz="1200" dirty="0" smtClean="0"/>
              <a:t>explain how to identify the Line of Separation, or LOS, and explain what its purpose is;</a:t>
            </a:r>
            <a:r>
              <a:rPr lang="en-US" sz="1200" baseline="0" dirty="0" smtClean="0"/>
              <a:t> </a:t>
            </a:r>
            <a:r>
              <a:rPr lang="en-US" sz="1200" b="1" dirty="0" smtClean="0"/>
              <a:t>[CLICK] </a:t>
            </a:r>
            <a:r>
              <a:rPr lang="en-US" sz="1200" baseline="0" dirty="0" smtClean="0"/>
              <a:t>describe how to respect the LOS; and </a:t>
            </a:r>
            <a:r>
              <a:rPr lang="en-US" sz="1200" b="1" dirty="0" smtClean="0"/>
              <a:t>[CLICK] </a:t>
            </a:r>
            <a:r>
              <a:rPr lang="en-US" sz="1200" dirty="0" smtClean="0"/>
              <a:t>explain the</a:t>
            </a:r>
            <a:r>
              <a:rPr lang="en-US" sz="1200" baseline="0" dirty="0" smtClean="0"/>
              <a:t> biosecurity measures that need to be taken when entering the LOS.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2</a:t>
            </a:fld>
            <a:endParaRPr lang="en-US"/>
          </a:p>
        </p:txBody>
      </p:sp>
    </p:spTree>
    <p:extLst>
      <p:ext uri="{BB962C8B-B14F-4D97-AF65-F5344CB8AC3E}">
        <p14:creationId xmlns:p14="http://schemas.microsoft.com/office/powerpoint/2010/main" val="21574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Line of Separation, or LOS, is </a:t>
            </a:r>
            <a:r>
              <a:rPr lang="en-US" sz="1200" b="1" dirty="0" smtClean="0"/>
              <a:t>[CLICK] </a:t>
            </a:r>
            <a:r>
              <a:rPr lang="en-US" sz="1200" b="0" dirty="0" smtClean="0"/>
              <a:t>the</a:t>
            </a:r>
            <a:r>
              <a:rPr lang="en-US" dirty="0" smtClean="0"/>
              <a:t> inner control boundary on the poultry site</a:t>
            </a:r>
            <a:r>
              <a:rPr lang="en-US" baseline="0" dirty="0" smtClean="0"/>
              <a:t>. </a:t>
            </a:r>
            <a:r>
              <a:rPr lang="en-US" sz="1200" b="1" dirty="0" smtClean="0"/>
              <a:t>[CLICK] </a:t>
            </a:r>
            <a:r>
              <a:rPr lang="en-US" baseline="0" dirty="0" smtClean="0"/>
              <a:t>The purpose of having a LOS on the poultry site is</a:t>
            </a:r>
            <a:r>
              <a:rPr lang="en-US" dirty="0" smtClean="0"/>
              <a:t> to isolate poultry from potential disease sources. </a:t>
            </a:r>
            <a:r>
              <a:rPr lang="en-US" sz="1200" b="1" dirty="0" smtClean="0"/>
              <a:t>[CLICK] </a:t>
            </a:r>
            <a:r>
              <a:rPr lang="en-US" sz="1200" kern="1200" dirty="0" smtClean="0">
                <a:solidFill>
                  <a:schemeClr val="tx1"/>
                </a:solidFill>
                <a:effectLst/>
                <a:latin typeface="+mn-lt"/>
                <a:ea typeface="+mn-ea"/>
                <a:cs typeface="+mn-cs"/>
              </a:rPr>
              <a:t>For indoor-raised poultry, the LOS is usually the walls of</a:t>
            </a:r>
            <a:r>
              <a:rPr lang="en-US" sz="1200" kern="1200" baseline="0" dirty="0" smtClean="0">
                <a:solidFill>
                  <a:schemeClr val="tx1"/>
                </a:solidFill>
                <a:effectLst/>
                <a:latin typeface="+mn-lt"/>
                <a:ea typeface="+mn-ea"/>
                <a:cs typeface="+mn-cs"/>
              </a:rPr>
              <a:t> the building</a:t>
            </a:r>
            <a:r>
              <a:rPr lang="en-US" sz="1200" kern="1200" dirty="0" smtClean="0">
                <a:solidFill>
                  <a:schemeClr val="tx1"/>
                </a:solidFill>
                <a:effectLst/>
                <a:latin typeface="+mn-lt"/>
                <a:ea typeface="+mn-ea"/>
                <a:cs typeface="+mn-cs"/>
              </a:rPr>
              <a:t>. For indoor-raised poultry with access to the outdoors, the LOS may be extended from the walls of the building to include the walls of the outdoor pens or porches. For poultry with non-enclosed outdoor access, such as pastured poultry, natural or man-made obstacles which contain the poultry within a designated area may constitute the LOS. </a:t>
            </a:r>
            <a:r>
              <a:rPr lang="en-US" sz="1200" b="1" kern="1200" dirty="0" smtClean="0">
                <a:solidFill>
                  <a:schemeClr val="tx1"/>
                </a:solidFill>
                <a:effectLst/>
                <a:latin typeface="+mn-lt"/>
                <a:ea typeface="+mn-ea"/>
                <a:cs typeface="+mn-cs"/>
              </a:rPr>
              <a:t>[CLICK] </a:t>
            </a:r>
            <a:r>
              <a:rPr lang="en-US" dirty="0" smtClean="0"/>
              <a:t>By controlling entry of people, and</a:t>
            </a:r>
            <a:r>
              <a:rPr lang="en-US" baseline="0" dirty="0" smtClean="0"/>
              <a:t> equipment or vehicles as applicable,</a:t>
            </a:r>
            <a:r>
              <a:rPr lang="en-US" dirty="0" smtClean="0"/>
              <a:t> into the LOS, the risk of introducing disease into the poultry areas will be reduced.</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3</a:t>
            </a:fld>
            <a:endParaRPr lang="en-US"/>
          </a:p>
        </p:txBody>
      </p:sp>
    </p:spTree>
    <p:extLst>
      <p:ext uri="{BB962C8B-B14F-4D97-AF65-F5344CB8AC3E}">
        <p14:creationId xmlns:p14="http://schemas.microsoft.com/office/powerpoint/2010/main" val="263332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LOS is sometimes</a:t>
            </a:r>
            <a:r>
              <a:rPr lang="en-US" baseline="0" dirty="0" smtClean="0"/>
              <a:t> called </a:t>
            </a:r>
            <a:r>
              <a:rPr lang="en-US" dirty="0" smtClean="0"/>
              <a:t>the “last line of defense” for protecting the birds housed on the site. It can be</a:t>
            </a:r>
            <a:r>
              <a:rPr lang="en-US" baseline="0" dirty="0" smtClean="0"/>
              <a:t> helpful to think of the LOS as </a:t>
            </a:r>
            <a:r>
              <a:rPr lang="en-US" sz="1200" b="1" dirty="0" smtClean="0"/>
              <a:t>[CLICK] </a:t>
            </a:r>
            <a:r>
              <a:rPr lang="en-US" baseline="0" dirty="0" smtClean="0"/>
              <a:t>the walls of a castle. The moat is the “first line of defense”-- on the poultry site, this is the Perimeter Buffer Area, or PBA, which is covered in another video. Once people, vehicles, or other items enter the PBA, or cross the moat, the last protective barrier between the poultry and the outside world is the LOS, or the walls of the castle. The door to the castle is the LOS access point, controlled by the operation. The operation decides when to open the door and let in a person or other item after appropriate biosecurity measures have been followed.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4</a:t>
            </a:fld>
            <a:endParaRPr lang="en-US"/>
          </a:p>
        </p:txBody>
      </p:sp>
    </p:spTree>
    <p:extLst>
      <p:ext uri="{BB962C8B-B14F-4D97-AF65-F5344CB8AC3E}">
        <p14:creationId xmlns:p14="http://schemas.microsoft.com/office/powerpoint/2010/main" val="228277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edge of the LOS on</a:t>
            </a:r>
            <a:r>
              <a:rPr lang="en-US" baseline="0" dirty="0" smtClean="0"/>
              <a:t> a poultry operation is typically the walls of the building, each farm is different, and there may be situations where the boundary of the LOS is not as clear. The best way to determine where the LOS is located is by </a:t>
            </a:r>
            <a:r>
              <a:rPr lang="en-US" b="1" baseline="0" dirty="0" smtClean="0"/>
              <a:t>[CLICK] </a:t>
            </a:r>
            <a:r>
              <a:rPr lang="en-US" baseline="0" dirty="0" smtClean="0"/>
              <a:t>reading the site-specific biosecurity plan, which may include a labeled map of the site. </a:t>
            </a:r>
            <a:r>
              <a:rPr lang="en-US" dirty="0" smtClean="0"/>
              <a:t>A site may have as many Lines of Separation as there are buildings, or buildings connected by a hallway may all be within one Line of Separation. </a:t>
            </a:r>
            <a:r>
              <a:rPr lang="en-US" baseline="0" dirty="0" smtClean="0"/>
              <a:t>In places where the boundary of the LOS is not as clear, such as entries to the building, the LOS may be delineated by </a:t>
            </a:r>
            <a:r>
              <a:rPr lang="en-US" b="1" baseline="0" dirty="0" smtClean="0"/>
              <a:t>[CLICK] </a:t>
            </a:r>
            <a:r>
              <a:rPr lang="en-US" baseline="0" dirty="0" smtClean="0"/>
              <a:t>barriers, such as a bench, signage, or </a:t>
            </a:r>
            <a:r>
              <a:rPr lang="en-US" b="1" baseline="0" dirty="0" smtClean="0"/>
              <a:t>[CLICK] </a:t>
            </a:r>
            <a:r>
              <a:rPr lang="en-US" baseline="0" dirty="0" smtClean="0"/>
              <a:t>visible markings such as rope or a paint or tape line on the walls or floor. Sometimes, the LOS might be a door, or the entrance to a shower stall. Finally, you may </a:t>
            </a:r>
            <a:r>
              <a:rPr lang="en-US" b="1" baseline="0" dirty="0" smtClean="0"/>
              <a:t>[CLICK]</a:t>
            </a:r>
            <a:r>
              <a:rPr lang="en-US" baseline="0" dirty="0" smtClean="0"/>
              <a:t> ask the Biosecurity Coordinator for details on the location of the LOS, since he or she has played an important role in deciding where the LOS is located.</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5</a:t>
            </a:fld>
            <a:endParaRPr lang="en-US"/>
          </a:p>
        </p:txBody>
      </p:sp>
    </p:spTree>
    <p:extLst>
      <p:ext uri="{BB962C8B-B14F-4D97-AF65-F5344CB8AC3E}">
        <p14:creationId xmlns:p14="http://schemas.microsoft.com/office/powerpoint/2010/main" val="206530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example site demonstrates the concept of the Line of Separation (LOS). </a:t>
            </a:r>
            <a:r>
              <a:rPr lang="en-US" sz="1200" kern="1200" dirty="0" smtClean="0">
                <a:solidFill>
                  <a:schemeClr val="tx1"/>
                </a:solidFill>
                <a:effectLst/>
                <a:latin typeface="+mn-lt"/>
                <a:ea typeface="+mn-ea"/>
                <a:cs typeface="+mn-cs"/>
              </a:rPr>
              <a:t>In this example, personnel enter the Perimeter Buffer</a:t>
            </a:r>
            <a:r>
              <a:rPr lang="en-US" sz="1200" kern="1200" baseline="0" dirty="0" smtClean="0">
                <a:solidFill>
                  <a:schemeClr val="tx1"/>
                </a:solidFill>
                <a:effectLst/>
                <a:latin typeface="+mn-lt"/>
                <a:ea typeface="+mn-ea"/>
                <a:cs typeface="+mn-cs"/>
              </a:rPr>
              <a:t> Area, or PBA,</a:t>
            </a:r>
            <a:r>
              <a:rPr lang="en-US" sz="1200" kern="1200" dirty="0" smtClean="0">
                <a:solidFill>
                  <a:schemeClr val="tx1"/>
                </a:solidFill>
                <a:effectLst/>
                <a:latin typeface="+mn-lt"/>
                <a:ea typeface="+mn-ea"/>
                <a:cs typeface="+mn-cs"/>
              </a:rPr>
              <a:t> through an Access Point. The PBA is covered in another</a:t>
            </a:r>
            <a:r>
              <a:rPr lang="en-US" sz="1200" kern="1200" baseline="0" dirty="0" smtClean="0">
                <a:solidFill>
                  <a:schemeClr val="tx1"/>
                </a:solidFill>
                <a:effectLst/>
                <a:latin typeface="+mn-lt"/>
                <a:ea typeface="+mn-ea"/>
                <a:cs typeface="+mn-cs"/>
              </a:rPr>
              <a:t> video. This access point</a:t>
            </a:r>
            <a:r>
              <a:rPr lang="en-US" sz="1200" kern="1200" dirty="0" smtClean="0">
                <a:solidFill>
                  <a:schemeClr val="tx1"/>
                </a:solidFill>
                <a:effectLst/>
                <a:latin typeface="+mn-lt"/>
                <a:ea typeface="+mn-ea"/>
                <a:cs typeface="+mn-cs"/>
              </a:rPr>
              <a:t> then leads to a Danish Entry System, which on this site,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only way to cross the LOS, shown here as a red line, and access the poultry houses. The Danish Entry system will be described later in this presentation. The LOS surrounds all poultry houses, which are connected to one another by a walkway and egg belt. Once an</a:t>
            </a:r>
            <a:r>
              <a:rPr lang="en-US" sz="1200" kern="1200" baseline="0" dirty="0" smtClean="0">
                <a:solidFill>
                  <a:schemeClr val="tx1"/>
                </a:solidFill>
                <a:effectLst/>
                <a:latin typeface="+mn-lt"/>
                <a:ea typeface="+mn-ea"/>
                <a:cs typeface="+mn-cs"/>
              </a:rPr>
              <a:t> individual crosses the LOS using the Danish Entry System, he or she can access all of the poultry houses without needing to perform additional biosecurity steps.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6</a:t>
            </a:fld>
            <a:endParaRPr lang="en-US"/>
          </a:p>
        </p:txBody>
      </p:sp>
    </p:spTree>
    <p:extLst>
      <p:ext uri="{BB962C8B-B14F-4D97-AF65-F5344CB8AC3E}">
        <p14:creationId xmlns:p14="http://schemas.microsoft.com/office/powerpoint/2010/main" val="1169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of a</a:t>
            </a:r>
            <a:r>
              <a:rPr lang="en-US" baseline="0" dirty="0" smtClean="0"/>
              <a:t> LOS </a:t>
            </a:r>
            <a:r>
              <a:rPr lang="en-US" dirty="0" smtClean="0"/>
              <a:t>is shown</a:t>
            </a:r>
            <a:r>
              <a:rPr lang="en-US" baseline="0" dirty="0" smtClean="0"/>
              <a:t> in this aerial photo of a poultry site. In this example, the line of separation is outlined in red. Here, individuals can enter the LOS through the access point, labeled in orange, at the bottom of the image, and use the connected walkways to access all houses without following another biosecure entry procedure. If they need to exit a house, they can re-cross the LOS after following a biosecure entry procedure, at a Access Point for an individual building, as can be seen by the orange lines in the center of the site shown in this image. There are also access points at the opposite end of each building; these are meant to be used for removal of dead birds, as indicated by the blue arrows labeled carcass removal pathway.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7</a:t>
            </a:fld>
            <a:endParaRPr lang="en-US"/>
          </a:p>
        </p:txBody>
      </p:sp>
    </p:spTree>
    <p:extLst>
      <p:ext uri="{BB962C8B-B14F-4D97-AF65-F5344CB8AC3E}">
        <p14:creationId xmlns:p14="http://schemas.microsoft.com/office/powerpoint/2010/main" val="88803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individuals entering the site will ONLY need to enter the PBA, and will not have to cross the LOS. </a:t>
            </a:r>
            <a:r>
              <a:rPr lang="en-US" b="1" baseline="0" dirty="0" smtClean="0"/>
              <a:t>[CLICK] </a:t>
            </a:r>
            <a:r>
              <a:rPr lang="en-US" baseline="0" dirty="0" smtClean="0"/>
              <a:t>In most cases, you will be able to determine in advance whether you will need to cross the LOS or not. Regardless of if you plan on crossing the LOS,</a:t>
            </a:r>
            <a:r>
              <a:rPr lang="en-US" b="1" baseline="0" dirty="0" smtClean="0"/>
              <a:t>  </a:t>
            </a:r>
            <a:r>
              <a:rPr lang="en-US" baseline="0" dirty="0" smtClean="0"/>
              <a:t>before entering the site, make sure you know </a:t>
            </a:r>
            <a:r>
              <a:rPr lang="en-US" b="1" baseline="0" dirty="0" smtClean="0"/>
              <a:t>[CLICK] </a:t>
            </a:r>
            <a:r>
              <a:rPr lang="en-US" baseline="0" dirty="0" smtClean="0"/>
              <a:t>where the boundaries of the LOS are, </a:t>
            </a:r>
            <a:r>
              <a:rPr lang="en-US" b="1" baseline="0" dirty="0" smtClean="0"/>
              <a:t>[CLICK] </a:t>
            </a:r>
            <a:r>
              <a:rPr lang="en-US" baseline="0" dirty="0" smtClean="0"/>
              <a:t>and where access points are located. </a:t>
            </a:r>
            <a:r>
              <a:rPr lang="en-US" b="1" baseline="0" dirty="0" smtClean="0"/>
              <a:t>[CLICK] </a:t>
            </a:r>
            <a:r>
              <a:rPr lang="en-US" baseline="0" dirty="0" smtClean="0"/>
              <a:t>Recognize that w</a:t>
            </a:r>
            <a:r>
              <a:rPr lang="en-US" dirty="0" smtClean="0"/>
              <a:t>hen </a:t>
            </a:r>
            <a:r>
              <a:rPr lang="en-US" baseline="0" dirty="0" smtClean="0"/>
              <a:t>people, vehicles, equipment, or other items cross the LOS at the entry point, specific biosecurity steps need to be followed. </a:t>
            </a:r>
            <a:r>
              <a:rPr lang="en-US" b="1" baseline="0" dirty="0" smtClean="0"/>
              <a:t>[CLICK] </a:t>
            </a:r>
            <a:r>
              <a:rPr lang="en-US" baseline="0" dirty="0" smtClean="0"/>
              <a:t>Occasionally, for certain movements, like manure or litter removal or loading or unloading of poultry, the boundaries of the Line of Separation may change. If you are involved in these types of movements, it is especially important to know in advance whether you will follow the normal biosecurity steps in order to enter the perimeter buffer area and cross the LOS, or if these steps– and perhaps the location of the LOS– will temporarily change to accommodate these movements. </a:t>
            </a:r>
            <a:r>
              <a:rPr lang="en-US" b="1" baseline="0" dirty="0" smtClean="0"/>
              <a:t>[CLICK] </a:t>
            </a:r>
            <a:r>
              <a:rPr lang="en-US" baseline="0" dirty="0" smtClean="0"/>
              <a:t>You can always check the site’s biosecurity plan, or ask the biosecurity coordinator, if you are unsure of how to respect the Line of Separation while you are on the poultry site. </a:t>
            </a:r>
          </a:p>
        </p:txBody>
      </p:sp>
      <p:sp>
        <p:nvSpPr>
          <p:cNvPr id="4" name="Slide Number Placeholder 3"/>
          <p:cNvSpPr>
            <a:spLocks noGrp="1"/>
          </p:cNvSpPr>
          <p:nvPr>
            <p:ph type="sldNum" sz="quarter" idx="10"/>
          </p:nvPr>
        </p:nvSpPr>
        <p:spPr/>
        <p:txBody>
          <a:bodyPr/>
          <a:lstStyle/>
          <a:p>
            <a:fld id="{22509E53-18C8-4A0C-9E11-3F73E37B5FE6}" type="slidenum">
              <a:rPr lang="en-US" smtClean="0"/>
              <a:t>8</a:t>
            </a:fld>
            <a:endParaRPr lang="en-US"/>
          </a:p>
        </p:txBody>
      </p:sp>
    </p:spTree>
    <p:extLst>
      <p:ext uri="{BB962C8B-B14F-4D97-AF65-F5344CB8AC3E}">
        <p14:creationId xmlns:p14="http://schemas.microsoft.com/office/powerpoint/2010/main" val="269463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steps that need to be taken to cross the LOS are referred to as </a:t>
            </a:r>
            <a:r>
              <a:rPr lang="en-US" b="1" baseline="0" dirty="0" smtClean="0"/>
              <a:t>[CLICK]</a:t>
            </a:r>
            <a:r>
              <a:rPr lang="en-US" baseline="0" dirty="0" smtClean="0"/>
              <a:t> a biosecure entry procedure. If you are crossing the LOS, you should already have followed a biosecure entry procedure for entering the Perimeter Buffer Area, or PBA. The PBA is covered in another video. </a:t>
            </a:r>
            <a:r>
              <a:rPr lang="en-US" b="1" baseline="0" dirty="0" smtClean="0"/>
              <a:t>[CLICK] </a:t>
            </a:r>
            <a:r>
              <a:rPr lang="en-US" baseline="0" dirty="0" smtClean="0"/>
              <a:t>While the PBA biosecure entry procedure and the LOS biosecure entry procedure on a site may sometimes be the same, often, they are different- just like procedures may vary between sites. </a:t>
            </a:r>
            <a:r>
              <a:rPr lang="en-US" b="1" baseline="0" dirty="0" smtClean="0"/>
              <a:t>[CLICK] </a:t>
            </a:r>
            <a:r>
              <a:rPr lang="en-US" baseline="0" dirty="0" smtClean="0"/>
              <a:t>In addition, the steps taken to cross the LOS may be different based on if you are </a:t>
            </a:r>
            <a:r>
              <a:rPr lang="en-US" b="1" baseline="0" dirty="0" smtClean="0"/>
              <a:t>[CLICK] </a:t>
            </a:r>
            <a:r>
              <a:rPr lang="en-US" baseline="0" dirty="0" smtClean="0"/>
              <a:t>a site-dedicated employee, or </a:t>
            </a:r>
            <a:r>
              <a:rPr lang="en-US" b="1" baseline="0" dirty="0" smtClean="0"/>
              <a:t>[CLICK] </a:t>
            </a:r>
            <a:r>
              <a:rPr lang="en-US" baseline="0" dirty="0" smtClean="0"/>
              <a:t>if you are non-farm personnel. Steps may also vary </a:t>
            </a:r>
            <a:r>
              <a:rPr lang="en-US" b="1" baseline="0" dirty="0" smtClean="0"/>
              <a:t>[CLICK] </a:t>
            </a:r>
            <a:r>
              <a:rPr lang="en-US" baseline="0" dirty="0" smtClean="0"/>
              <a:t>if you have had recent contact with other poultry or avian species. </a:t>
            </a:r>
            <a:r>
              <a:rPr lang="en-US" b="1" baseline="0" dirty="0" smtClean="0"/>
              <a:t>[CLICK] </a:t>
            </a:r>
            <a:r>
              <a:rPr lang="en-US" baseline="0" dirty="0" smtClean="0"/>
              <a:t>When crossing the LOS, it is very important to not bring contamination from clothing, footwear, or exposed skin from one side of the LOS to the other. </a:t>
            </a:r>
            <a:endParaRPr lang="en-US" dirty="0"/>
          </a:p>
        </p:txBody>
      </p:sp>
      <p:sp>
        <p:nvSpPr>
          <p:cNvPr id="4" name="Slide Number Placeholder 3"/>
          <p:cNvSpPr>
            <a:spLocks noGrp="1"/>
          </p:cNvSpPr>
          <p:nvPr>
            <p:ph type="sldNum" sz="quarter" idx="10"/>
          </p:nvPr>
        </p:nvSpPr>
        <p:spPr/>
        <p:txBody>
          <a:bodyPr/>
          <a:lstStyle/>
          <a:p>
            <a:fld id="{22509E53-18C8-4A0C-9E11-3F73E37B5FE6}" type="slidenum">
              <a:rPr lang="en-US" smtClean="0"/>
              <a:t>9</a:t>
            </a:fld>
            <a:endParaRPr lang="en-US"/>
          </a:p>
        </p:txBody>
      </p:sp>
    </p:spTree>
    <p:extLst>
      <p:ext uri="{BB962C8B-B14F-4D97-AF65-F5344CB8AC3E}">
        <p14:creationId xmlns:p14="http://schemas.microsoft.com/office/powerpoint/2010/main" val="202400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0A309C-0C4A-4222-B4DF-5CB58005080A}" type="datetime1">
              <a:rPr lang="en-US" smtClean="0"/>
              <a:t>10/15/2018</a:t>
            </a:fld>
            <a:endParaRPr lang="en-US"/>
          </a:p>
        </p:txBody>
      </p:sp>
    </p:spTree>
    <p:extLst>
      <p:ext uri="{BB962C8B-B14F-4D97-AF65-F5344CB8AC3E}">
        <p14:creationId xmlns:p14="http://schemas.microsoft.com/office/powerpoint/2010/main" val="114175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AD946-BE74-4793-A8DC-2FFAD17FB84C}" type="datetime1">
              <a:rPr lang="en-US" smtClean="0"/>
              <a:t>10/15/2018</a:t>
            </a:fld>
            <a:endParaRPr lang="en-US"/>
          </a:p>
        </p:txBody>
      </p:sp>
      <p:sp>
        <p:nvSpPr>
          <p:cNvPr id="5" name="Footer Placeholder 4"/>
          <p:cNvSpPr>
            <a:spLocks noGrp="1"/>
          </p:cNvSpPr>
          <p:nvPr>
            <p:ph type="ftr" sz="quarter" idx="11"/>
          </p:nvPr>
        </p:nvSpPr>
        <p:spPr/>
        <p:txBody>
          <a:bodyPr/>
          <a:lstStyle/>
          <a:p>
            <a:r>
              <a:rPr lang="en-US" smtClean="0"/>
              <a:t>Center for Food Security and Public Health, Iowa State University, 2015</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367321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14A4-5370-4269-9E9A-5C9121E9C3E7}" type="datetime1">
              <a:rPr lang="en-US" smtClean="0"/>
              <a:t>10/15/2018</a:t>
            </a:fld>
            <a:endParaRPr lang="en-US"/>
          </a:p>
        </p:txBody>
      </p:sp>
      <p:sp>
        <p:nvSpPr>
          <p:cNvPr id="5" name="Footer Placeholder 4"/>
          <p:cNvSpPr>
            <a:spLocks noGrp="1"/>
          </p:cNvSpPr>
          <p:nvPr>
            <p:ph type="ftr" sz="quarter" idx="11"/>
          </p:nvPr>
        </p:nvSpPr>
        <p:spPr/>
        <p:txBody>
          <a:bodyPr/>
          <a:lstStyle/>
          <a:p>
            <a:r>
              <a:rPr lang="en-US" smtClean="0"/>
              <a:t>Center for Food Security and Public Health, Iowa State University, 2015</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104402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3C59A-36A0-4761-AB47-F5E386A1BEB8}" type="datetime1">
              <a:rPr lang="en-US" smtClean="0"/>
              <a:t>10/15/2018</a:t>
            </a:fld>
            <a:endParaRPr lang="en-US"/>
          </a:p>
        </p:txBody>
      </p:sp>
      <p:sp>
        <p:nvSpPr>
          <p:cNvPr id="5" name="Footer Placeholder 4"/>
          <p:cNvSpPr>
            <a:spLocks noGrp="1"/>
          </p:cNvSpPr>
          <p:nvPr>
            <p:ph type="ftr" sz="quarter" idx="11"/>
          </p:nvPr>
        </p:nvSpPr>
        <p:spPr>
          <a:xfrm>
            <a:off x="4724400" y="6324600"/>
            <a:ext cx="4419600" cy="365125"/>
          </a:xfrm>
        </p:spPr>
        <p:txBody>
          <a:bodyPr/>
          <a:lstStyle/>
          <a:p>
            <a:r>
              <a:rPr lang="en-US" smtClean="0"/>
              <a:t>Center for Food Security and Public Health, Iowa State University, 2015</a:t>
            </a:r>
            <a:endParaRPr lang="en-US"/>
          </a:p>
        </p:txBody>
      </p:sp>
    </p:spTree>
    <p:extLst>
      <p:ext uri="{BB962C8B-B14F-4D97-AF65-F5344CB8AC3E}">
        <p14:creationId xmlns:p14="http://schemas.microsoft.com/office/powerpoint/2010/main" val="208886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0F7B2-7C5E-43C7-A2C0-856B9FA11BCC}" type="datetime1">
              <a:rPr lang="en-US" smtClean="0"/>
              <a:t>10/15/2018</a:t>
            </a:fld>
            <a:endParaRPr lang="en-US"/>
          </a:p>
        </p:txBody>
      </p:sp>
      <p:sp>
        <p:nvSpPr>
          <p:cNvPr id="5" name="Footer Placeholder 4"/>
          <p:cNvSpPr>
            <a:spLocks noGrp="1"/>
          </p:cNvSpPr>
          <p:nvPr>
            <p:ph type="ftr" sz="quarter" idx="11"/>
          </p:nvPr>
        </p:nvSpPr>
        <p:spPr/>
        <p:txBody>
          <a:bodyPr/>
          <a:lstStyle/>
          <a:p>
            <a:r>
              <a:rPr lang="en-US" smtClean="0"/>
              <a:t>Center for Food Security and Public Health, Iowa State University, 2015</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420482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FFE6B-6644-4FD8-ABF8-28A5DA2531C5}" type="datetime1">
              <a:rPr lang="en-US" smtClean="0"/>
              <a:t>10/15/2018</a:t>
            </a:fld>
            <a:endParaRPr lang="en-US"/>
          </a:p>
        </p:txBody>
      </p:sp>
      <p:sp>
        <p:nvSpPr>
          <p:cNvPr id="6" name="Footer Placeholder 5"/>
          <p:cNvSpPr>
            <a:spLocks noGrp="1"/>
          </p:cNvSpPr>
          <p:nvPr>
            <p:ph type="ftr" sz="quarter" idx="11"/>
          </p:nvPr>
        </p:nvSpPr>
        <p:spPr/>
        <p:txBody>
          <a:bodyPr/>
          <a:lstStyle/>
          <a:p>
            <a:r>
              <a:rPr lang="en-US" smtClean="0"/>
              <a:t>Center for Food Security and Public Health, Iowa State University, 2015</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46426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E890E-774B-4C95-91B5-AAC7FB90E778}" type="datetime1">
              <a:rPr lang="en-US" smtClean="0"/>
              <a:t>10/15/2018</a:t>
            </a:fld>
            <a:endParaRPr lang="en-US"/>
          </a:p>
        </p:txBody>
      </p:sp>
      <p:sp>
        <p:nvSpPr>
          <p:cNvPr id="8" name="Footer Placeholder 7"/>
          <p:cNvSpPr>
            <a:spLocks noGrp="1"/>
          </p:cNvSpPr>
          <p:nvPr>
            <p:ph type="ftr" sz="quarter" idx="11"/>
          </p:nvPr>
        </p:nvSpPr>
        <p:spPr/>
        <p:txBody>
          <a:bodyPr/>
          <a:lstStyle/>
          <a:p>
            <a:r>
              <a:rPr lang="en-US" smtClean="0"/>
              <a:t>Center for Food Security and Public Health, Iowa State University, 2015</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27041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FB71-D66A-4EE5-80DF-EB39FEFCD196}" type="datetime1">
              <a:rPr lang="en-US" smtClean="0"/>
              <a:t>10/15/2018</a:t>
            </a:fld>
            <a:endParaRPr lang="en-US"/>
          </a:p>
        </p:txBody>
      </p:sp>
      <p:sp>
        <p:nvSpPr>
          <p:cNvPr id="4" name="Footer Placeholder 3"/>
          <p:cNvSpPr>
            <a:spLocks noGrp="1"/>
          </p:cNvSpPr>
          <p:nvPr>
            <p:ph type="ftr" sz="quarter" idx="11"/>
          </p:nvPr>
        </p:nvSpPr>
        <p:spPr/>
        <p:txBody>
          <a:bodyPr/>
          <a:lstStyle/>
          <a:p>
            <a:r>
              <a:rPr lang="en-US" smtClean="0"/>
              <a:t>Center for Food Security and Public Health, Iowa State University, 2015</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37823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D78B7-0A03-471E-92E8-D15D4AECDDED}" type="datetime1">
              <a:rPr lang="en-US" smtClean="0"/>
              <a:t>10/15/2018</a:t>
            </a:fld>
            <a:endParaRPr lang="en-US"/>
          </a:p>
        </p:txBody>
      </p:sp>
      <p:sp>
        <p:nvSpPr>
          <p:cNvPr id="3" name="Footer Placeholder 2"/>
          <p:cNvSpPr>
            <a:spLocks noGrp="1"/>
          </p:cNvSpPr>
          <p:nvPr>
            <p:ph type="ftr" sz="quarter" idx="11"/>
          </p:nvPr>
        </p:nvSpPr>
        <p:spPr/>
        <p:txBody>
          <a:bodyPr/>
          <a:lstStyle/>
          <a:p>
            <a:r>
              <a:rPr lang="en-US" smtClean="0"/>
              <a:t>Center for Food Security and Public Health, Iowa State University, 2015</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359182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32BE9-ACA4-414D-B399-7B3DF275388F}" type="datetime1">
              <a:rPr lang="en-US" smtClean="0"/>
              <a:t>10/15/2018</a:t>
            </a:fld>
            <a:endParaRPr lang="en-US"/>
          </a:p>
        </p:txBody>
      </p:sp>
      <p:sp>
        <p:nvSpPr>
          <p:cNvPr id="6" name="Footer Placeholder 5"/>
          <p:cNvSpPr>
            <a:spLocks noGrp="1"/>
          </p:cNvSpPr>
          <p:nvPr>
            <p:ph type="ftr" sz="quarter" idx="11"/>
          </p:nvPr>
        </p:nvSpPr>
        <p:spPr/>
        <p:txBody>
          <a:bodyPr/>
          <a:lstStyle/>
          <a:p>
            <a:r>
              <a:rPr lang="en-US" smtClean="0"/>
              <a:t>Center for Food Security and Public Health, Iowa State University, 2015</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94378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E3429-F85E-410B-8428-FF54D79B8C7A}" type="datetime1">
              <a:rPr lang="en-US" smtClean="0"/>
              <a:t>10/15/2018</a:t>
            </a:fld>
            <a:endParaRPr lang="en-US"/>
          </a:p>
        </p:txBody>
      </p:sp>
      <p:sp>
        <p:nvSpPr>
          <p:cNvPr id="6" name="Footer Placeholder 5"/>
          <p:cNvSpPr>
            <a:spLocks noGrp="1"/>
          </p:cNvSpPr>
          <p:nvPr>
            <p:ph type="ftr" sz="quarter" idx="11"/>
          </p:nvPr>
        </p:nvSpPr>
        <p:spPr/>
        <p:txBody>
          <a:bodyPr/>
          <a:lstStyle/>
          <a:p>
            <a:r>
              <a:rPr lang="en-US" smtClean="0"/>
              <a:t>Center for Food Security and Public Health, Iowa State University, 2015</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C8D692-B52A-4917-B63C-1181E5671E81}" type="slidenum">
              <a:rPr lang="en-US" smtClean="0"/>
              <a:t>‹#›</a:t>
            </a:fld>
            <a:endParaRPr lang="en-US"/>
          </a:p>
        </p:txBody>
      </p:sp>
    </p:spTree>
    <p:extLst>
      <p:ext uri="{BB962C8B-B14F-4D97-AF65-F5344CB8AC3E}">
        <p14:creationId xmlns:p14="http://schemas.microsoft.com/office/powerpoint/2010/main" val="314063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750B9-5987-4178-937D-4BC2A8614785}" type="datetime1">
              <a:rPr lang="en-US" smtClean="0"/>
              <a:t>10/15/2018</a:t>
            </a:fld>
            <a:endParaRPr lang="en-US"/>
          </a:p>
        </p:txBody>
      </p:sp>
      <p:sp>
        <p:nvSpPr>
          <p:cNvPr id="5" name="Footer Placeholder 4"/>
          <p:cNvSpPr>
            <a:spLocks noGrp="1"/>
          </p:cNvSpPr>
          <p:nvPr>
            <p:ph type="ftr" sz="quarter" idx="3"/>
          </p:nvPr>
        </p:nvSpPr>
        <p:spPr>
          <a:xfrm>
            <a:off x="4775200" y="6324600"/>
            <a:ext cx="4368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n-US" dirty="0" smtClean="0"/>
              <a:t>Center for Food Security and Public Health, Iowa State University, 2015</a:t>
            </a:r>
            <a:endParaRPr lang="en-US" dirty="0"/>
          </a:p>
        </p:txBody>
      </p:sp>
    </p:spTree>
    <p:extLst>
      <p:ext uri="{BB962C8B-B14F-4D97-AF65-F5344CB8AC3E}">
        <p14:creationId xmlns:p14="http://schemas.microsoft.com/office/powerpoint/2010/main" val="241748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baseline="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Understanding the </a:t>
            </a:r>
            <a:br>
              <a:rPr lang="en-US" sz="5400" dirty="0" smtClean="0"/>
            </a:br>
            <a:r>
              <a:rPr lang="en-US" sz="5400" dirty="0" smtClean="0"/>
              <a:t>Line of Separation</a:t>
            </a:r>
            <a:endParaRPr lang="en-US" sz="5400"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sz="3500" dirty="0" smtClean="0">
                <a:solidFill>
                  <a:srgbClr val="898989"/>
                </a:solidFill>
              </a:rPr>
              <a:t>Biosecurity Training for </a:t>
            </a:r>
            <a:r>
              <a:rPr lang="en-US" sz="3500" dirty="0">
                <a:solidFill>
                  <a:srgbClr val="898989"/>
                </a:solidFill>
              </a:rPr>
              <a:t>Individuals Working on the Poultry Operation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722706"/>
            <a:ext cx="2048262" cy="980811"/>
          </a:xfrm>
          <a:prstGeom prst="rect">
            <a:avLst/>
          </a:prstGeom>
        </p:spPr>
      </p:pic>
    </p:spTree>
    <p:extLst>
      <p:ext uri="{BB962C8B-B14F-4D97-AF65-F5344CB8AC3E}">
        <p14:creationId xmlns:p14="http://schemas.microsoft.com/office/powerpoint/2010/main" val="754301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Biosecure Entry Procedure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775619"/>
            <a:ext cx="7859059" cy="4191000"/>
          </a:xfrm>
          <a:effectLst>
            <a:outerShdw blurRad="114300" dist="38100" dir="2700000" sx="103000" sy="103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spTree>
    <p:extLst>
      <p:ext uri="{BB962C8B-B14F-4D97-AF65-F5344CB8AC3E}">
        <p14:creationId xmlns:p14="http://schemas.microsoft.com/office/powerpoint/2010/main" val="2865985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LOS- Supplies</a:t>
            </a:r>
            <a:endParaRPr lang="en-US" dirty="0"/>
          </a:p>
        </p:txBody>
      </p:sp>
      <p:sp>
        <p:nvSpPr>
          <p:cNvPr id="3" name="Content Placeholder 2"/>
          <p:cNvSpPr>
            <a:spLocks noGrp="1"/>
          </p:cNvSpPr>
          <p:nvPr>
            <p:ph sz="half" idx="1"/>
          </p:nvPr>
        </p:nvSpPr>
        <p:spPr>
          <a:xfrm>
            <a:off x="457200" y="1600200"/>
            <a:ext cx="4648200" cy="4525963"/>
          </a:xfrm>
        </p:spPr>
        <p:txBody>
          <a:bodyPr>
            <a:normAutofit/>
          </a:bodyPr>
          <a:lstStyle/>
          <a:p>
            <a:r>
              <a:rPr lang="en-US" sz="3200" dirty="0" smtClean="0"/>
              <a:t>Best to leave </a:t>
            </a:r>
            <a:br>
              <a:rPr lang="en-US" sz="3200" dirty="0" smtClean="0"/>
            </a:br>
            <a:r>
              <a:rPr lang="en-US" sz="3200" dirty="0" smtClean="0"/>
              <a:t>off-site</a:t>
            </a:r>
          </a:p>
          <a:p>
            <a:r>
              <a:rPr lang="en-US" sz="3200" dirty="0" smtClean="0"/>
              <a:t>May cross if biosecurity </a:t>
            </a:r>
            <a:br>
              <a:rPr lang="en-US" sz="3200" dirty="0" smtClean="0"/>
            </a:br>
            <a:r>
              <a:rPr lang="en-US" sz="3200" dirty="0" smtClean="0"/>
              <a:t>steps followed</a:t>
            </a:r>
          </a:p>
          <a:p>
            <a:r>
              <a:rPr lang="en-US" sz="3200" dirty="0" smtClean="0"/>
              <a:t>See biosecurity plan, coordinator</a:t>
            </a:r>
          </a:p>
        </p:txBody>
      </p:sp>
      <p:sp>
        <p:nvSpPr>
          <p:cNvPr id="4" name="Footer Placeholder 3"/>
          <p:cNvSpPr>
            <a:spLocks noGrp="1"/>
          </p:cNvSpPr>
          <p:nvPr>
            <p:ph type="ftr" sz="quarter" idx="11"/>
          </p:nvPr>
        </p:nvSpPr>
        <p:spPr/>
        <p:txBody>
          <a:bodyPr/>
          <a:lstStyle/>
          <a:p>
            <a:r>
              <a:rPr lang="en-US" smtClean="0"/>
              <a:t>Center for Food Security and Public Health, Iowa State University, 2015</a:t>
            </a:r>
            <a:endParaRPr lang="en-US"/>
          </a:p>
        </p:txBody>
      </p:sp>
      <p:pic>
        <p:nvPicPr>
          <p:cNvPr id="7"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809836" y="2057400"/>
            <a:ext cx="3876964" cy="3331766"/>
          </a:xfrm>
          <a:prstGeom prst="rect">
            <a:avLst/>
          </a:prstGeom>
          <a:noFill/>
          <a:ln w="28575">
            <a:noFill/>
            <a:miter lim="800000"/>
            <a:headEnd/>
            <a:tailEnd/>
          </a:ln>
          <a:effectLst>
            <a:outerShdw blurRad="114300" dist="38100" dir="2700000" sx="103000" sy="103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7493204" y="5514201"/>
            <a:ext cx="1193596" cy="276999"/>
          </a:xfrm>
          <a:prstGeom prst="rect">
            <a:avLst/>
          </a:prstGeom>
          <a:noFill/>
        </p:spPr>
        <p:txBody>
          <a:bodyPr wrap="none" rtlCol="0">
            <a:spAutoFit/>
          </a:bodyPr>
          <a:lstStyle/>
          <a:p>
            <a:r>
              <a:rPr lang="en-US" sz="1200" i="1" dirty="0" smtClean="0"/>
              <a:t>Pam Zaabel, ISU</a:t>
            </a:r>
            <a:endParaRPr lang="en-US" sz="1200" i="1" dirty="0"/>
          </a:p>
        </p:txBody>
      </p:sp>
    </p:spTree>
    <p:extLst>
      <p:ext uri="{BB962C8B-B14F-4D97-AF65-F5344CB8AC3E}">
        <p14:creationId xmlns:p14="http://schemas.microsoft.com/office/powerpoint/2010/main" val="14655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LOS- Poultry</a:t>
            </a:r>
            <a:endParaRPr lang="en-US" dirty="0"/>
          </a:p>
        </p:txBody>
      </p:sp>
      <p:sp>
        <p:nvSpPr>
          <p:cNvPr id="7" name="Content Placeholder 6"/>
          <p:cNvSpPr>
            <a:spLocks noGrp="1"/>
          </p:cNvSpPr>
          <p:nvPr>
            <p:ph idx="1"/>
          </p:nvPr>
        </p:nvSpPr>
        <p:spPr>
          <a:xfrm>
            <a:off x="457200" y="1600200"/>
            <a:ext cx="6858000" cy="4525963"/>
          </a:xfrm>
        </p:spPr>
        <p:txBody>
          <a:bodyPr>
            <a:normAutofit lnSpcReduction="10000"/>
          </a:bodyPr>
          <a:lstStyle/>
          <a:p>
            <a:r>
              <a:rPr lang="en-US" dirty="0" smtClean="0"/>
              <a:t>Use LOS Access Point</a:t>
            </a:r>
          </a:p>
          <a:p>
            <a:pPr lvl="1"/>
            <a:r>
              <a:rPr lang="en-US" dirty="0" smtClean="0"/>
              <a:t>May be separate from </a:t>
            </a:r>
            <a:br>
              <a:rPr lang="en-US" dirty="0" smtClean="0"/>
            </a:br>
            <a:r>
              <a:rPr lang="en-US" dirty="0" smtClean="0"/>
              <a:t>people access point</a:t>
            </a:r>
          </a:p>
          <a:p>
            <a:r>
              <a:rPr lang="en-US" dirty="0" smtClean="0"/>
              <a:t>Special procedures </a:t>
            </a:r>
            <a:br>
              <a:rPr lang="en-US" dirty="0" smtClean="0"/>
            </a:br>
            <a:r>
              <a:rPr lang="en-US" dirty="0" smtClean="0"/>
              <a:t>may be needed</a:t>
            </a:r>
          </a:p>
          <a:p>
            <a:r>
              <a:rPr lang="en-US" dirty="0" smtClean="0"/>
              <a:t>Before starting</a:t>
            </a:r>
          </a:p>
          <a:p>
            <a:pPr lvl="1"/>
            <a:r>
              <a:rPr lang="en-US" dirty="0" smtClean="0"/>
              <a:t>Ensure enough workers present</a:t>
            </a:r>
          </a:p>
          <a:p>
            <a:pPr lvl="1"/>
            <a:r>
              <a:rPr lang="en-US" dirty="0" smtClean="0"/>
              <a:t>Know what to do with used containers, etc. </a:t>
            </a:r>
            <a:endParaRPr lang="en-US" dirty="0"/>
          </a:p>
        </p:txBody>
      </p:sp>
      <p:sp>
        <p:nvSpPr>
          <p:cNvPr id="5" name="Footer Placeholder 4"/>
          <p:cNvSpPr>
            <a:spLocks noGrp="1"/>
          </p:cNvSpPr>
          <p:nvPr>
            <p:ph type="ftr" sz="quarter" idx="11"/>
          </p:nvPr>
        </p:nvSpPr>
        <p:spPr/>
        <p:txBody>
          <a:bodyPr/>
          <a:lstStyle/>
          <a:p>
            <a:r>
              <a:rPr lang="en-US" smtClean="0"/>
              <a:t>Center for Food Security and Public Health, Iowa State University, 2015</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798339"/>
            <a:ext cx="2064842" cy="2064842"/>
          </a:xfrm>
          <a:prstGeom prst="rect">
            <a:avLst/>
          </a:prstGeom>
        </p:spPr>
      </p:pic>
    </p:spTree>
    <p:extLst>
      <p:ext uri="{BB962C8B-B14F-4D97-AF65-F5344CB8AC3E}">
        <p14:creationId xmlns:p14="http://schemas.microsoft.com/office/powerpoint/2010/main" val="572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Biosecure</a:t>
            </a:r>
            <a:r>
              <a:rPr lang="en-US" dirty="0"/>
              <a:t> Exit Procedure</a:t>
            </a:r>
          </a:p>
        </p:txBody>
      </p:sp>
      <p:sp>
        <p:nvSpPr>
          <p:cNvPr id="5" name="Content Placeholder 4"/>
          <p:cNvSpPr>
            <a:spLocks noGrp="1"/>
          </p:cNvSpPr>
          <p:nvPr>
            <p:ph sz="half" idx="2"/>
          </p:nvPr>
        </p:nvSpPr>
        <p:spPr>
          <a:xfrm>
            <a:off x="4876800" y="1600200"/>
            <a:ext cx="4038600" cy="4525963"/>
          </a:xfrm>
        </p:spPr>
        <p:txBody>
          <a:bodyPr>
            <a:normAutofit/>
          </a:bodyPr>
          <a:lstStyle/>
          <a:p>
            <a:r>
              <a:rPr lang="en-US" dirty="0"/>
              <a:t>Remove </a:t>
            </a:r>
            <a:r>
              <a:rPr lang="en-US" dirty="0" smtClean="0"/>
              <a:t/>
            </a:r>
            <a:br>
              <a:rPr lang="en-US" dirty="0" smtClean="0"/>
            </a:br>
            <a:r>
              <a:rPr lang="en-US" dirty="0" smtClean="0"/>
              <a:t>site-dedicated or</a:t>
            </a:r>
            <a:br>
              <a:rPr lang="en-US" dirty="0" smtClean="0"/>
            </a:br>
            <a:r>
              <a:rPr lang="en-US" dirty="0" smtClean="0"/>
              <a:t>disposable </a:t>
            </a:r>
            <a:br>
              <a:rPr lang="en-US" dirty="0" smtClean="0"/>
            </a:br>
            <a:r>
              <a:rPr lang="en-US" dirty="0" smtClean="0"/>
              <a:t>clothing</a:t>
            </a:r>
            <a:r>
              <a:rPr lang="en-US" dirty="0"/>
              <a:t>, </a:t>
            </a:r>
            <a:r>
              <a:rPr lang="en-US" dirty="0" smtClean="0"/>
              <a:t>boots</a:t>
            </a:r>
            <a:endParaRPr lang="en-US" dirty="0"/>
          </a:p>
          <a:p>
            <a:r>
              <a:rPr lang="en-US" dirty="0"/>
              <a:t>C&amp;D footwear, </a:t>
            </a:r>
            <a:r>
              <a:rPr lang="en-US" dirty="0" smtClean="0"/>
              <a:t/>
            </a:r>
            <a:br>
              <a:rPr lang="en-US" dirty="0" smtClean="0"/>
            </a:br>
            <a:r>
              <a:rPr lang="en-US" dirty="0" smtClean="0"/>
              <a:t>wash </a:t>
            </a:r>
            <a:r>
              <a:rPr lang="en-US" dirty="0"/>
              <a:t>hands</a:t>
            </a:r>
          </a:p>
          <a:p>
            <a:r>
              <a:rPr lang="en-US" dirty="0"/>
              <a:t>Soiled clothing left on </a:t>
            </a:r>
            <a:r>
              <a:rPr lang="en-US" dirty="0" smtClean="0"/>
              <a:t>operation or sealed </a:t>
            </a:r>
            <a:r>
              <a:rPr lang="en-US" dirty="0"/>
              <a:t>in </a:t>
            </a:r>
            <a:r>
              <a:rPr lang="en-US" dirty="0" smtClean="0"/>
              <a:t>bag/tote</a:t>
            </a:r>
            <a:endParaRPr lang="en-US" dirty="0"/>
          </a:p>
        </p:txBody>
      </p:sp>
      <p:sp>
        <p:nvSpPr>
          <p:cNvPr id="4" name="Footer Placeholder 3"/>
          <p:cNvSpPr>
            <a:spLocks noGrp="1"/>
          </p:cNvSpPr>
          <p:nvPr>
            <p:ph type="ftr" sz="quarter" idx="11"/>
          </p:nvPr>
        </p:nvSpPr>
        <p:spPr/>
        <p:txBody>
          <a:bodyPr/>
          <a:lstStyle/>
          <a:p>
            <a:pPr>
              <a:defRPr/>
            </a:pPr>
            <a:r>
              <a:rPr lang="en-US" dirty="0"/>
              <a:t>Center for Food Security and Public Health, Iowa State University, </a:t>
            </a:r>
            <a:r>
              <a:rPr lang="en-US" dirty="0" smtClean="0"/>
              <a:t>2018</a:t>
            </a:r>
            <a:endParaRPr lang="en-US" dirty="0"/>
          </a:p>
        </p:txBody>
      </p:sp>
      <p:sp>
        <p:nvSpPr>
          <p:cNvPr id="8" name="TextBox 7"/>
          <p:cNvSpPr txBox="1"/>
          <p:nvPr/>
        </p:nvSpPr>
        <p:spPr>
          <a:xfrm>
            <a:off x="292100" y="4673600"/>
            <a:ext cx="1303177" cy="276999"/>
          </a:xfrm>
          <a:prstGeom prst="rect">
            <a:avLst/>
          </a:prstGeom>
          <a:noFill/>
        </p:spPr>
        <p:txBody>
          <a:bodyPr wrap="none" rtlCol="0">
            <a:spAutoFit/>
          </a:bodyPr>
          <a:lstStyle/>
          <a:p>
            <a:r>
              <a:rPr lang="en-US" sz="1200" i="1" dirty="0" smtClean="0"/>
              <a:t>Renee Dewell, ISU</a:t>
            </a:r>
            <a:endParaRPr lang="en-US" sz="1200" i="1" dirty="0"/>
          </a:p>
        </p:txBody>
      </p:sp>
      <p:pic>
        <p:nvPicPr>
          <p:cNvPr id="11" name="Content Placeholder 11"/>
          <p:cNvPicPr>
            <a:picLocks noChangeAspect="1"/>
          </p:cNvPicPr>
          <p:nvPr/>
        </p:nvPicPr>
        <p:blipFill rotWithShape="1">
          <a:blip r:embed="rId3" cstate="print">
            <a:extLst>
              <a:ext uri="{28A0092B-C50C-407E-A947-70E740481C1C}">
                <a14:useLocalDpi xmlns:a14="http://schemas.microsoft.com/office/drawing/2010/main" val="0"/>
              </a:ext>
            </a:extLst>
          </a:blip>
          <a:srcRect l="26762" r="24413"/>
          <a:stretch/>
        </p:blipFill>
        <p:spPr>
          <a:xfrm rot="5400000">
            <a:off x="1060541" y="1073059"/>
            <a:ext cx="2819400" cy="4330882"/>
          </a:xfrm>
          <a:prstGeom prst="rect">
            <a:avLst/>
          </a:prstGeom>
          <a:effectLst>
            <a:outerShdw blurRad="114300" dist="38100" dir="2700000" sx="104000" sy="104000" algn="tl" rotWithShape="0">
              <a:prstClr val="black">
                <a:alpha val="40000"/>
              </a:prstClr>
            </a:outerShdw>
          </a:effectLst>
        </p:spPr>
      </p:pic>
    </p:spTree>
    <p:extLst>
      <p:ext uri="{BB962C8B-B14F-4D97-AF65-F5344CB8AC3E}">
        <p14:creationId xmlns:p14="http://schemas.microsoft.com/office/powerpoint/2010/main" val="222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Mortalities, Manure/Litter</a:t>
            </a:r>
            <a:endParaRPr lang="en-US" dirty="0"/>
          </a:p>
        </p:txBody>
      </p:sp>
      <p:sp>
        <p:nvSpPr>
          <p:cNvPr id="3" name="Content Placeholder 2"/>
          <p:cNvSpPr>
            <a:spLocks noGrp="1"/>
          </p:cNvSpPr>
          <p:nvPr>
            <p:ph idx="1"/>
          </p:nvPr>
        </p:nvSpPr>
        <p:spPr>
          <a:xfrm>
            <a:off x="457200" y="1600200"/>
            <a:ext cx="6019800" cy="4525963"/>
          </a:xfrm>
        </p:spPr>
        <p:txBody>
          <a:bodyPr/>
          <a:lstStyle/>
          <a:p>
            <a:r>
              <a:rPr lang="en-US" dirty="0" smtClean="0"/>
              <a:t>Mortalities</a:t>
            </a:r>
          </a:p>
          <a:p>
            <a:pPr lvl="1"/>
            <a:r>
              <a:rPr lang="en-US" dirty="0" smtClean="0"/>
              <a:t>One way, direct movement</a:t>
            </a:r>
          </a:p>
          <a:p>
            <a:pPr lvl="1"/>
            <a:r>
              <a:rPr lang="en-US" dirty="0" smtClean="0"/>
              <a:t>Report if needed</a:t>
            </a:r>
          </a:p>
          <a:p>
            <a:r>
              <a:rPr lang="en-US" dirty="0" smtClean="0"/>
              <a:t>Manure and litter</a:t>
            </a:r>
          </a:p>
          <a:p>
            <a:pPr lvl="1"/>
            <a:r>
              <a:rPr lang="en-US" dirty="0" smtClean="0"/>
              <a:t>SOPs</a:t>
            </a:r>
          </a:p>
          <a:p>
            <a:pPr lvl="1"/>
            <a:r>
              <a:rPr lang="en-US" dirty="0" smtClean="0"/>
              <a:t>May involve </a:t>
            </a:r>
            <a:r>
              <a:rPr lang="en-US" smtClean="0"/>
              <a:t>modified </a:t>
            </a:r>
            <a:r>
              <a:rPr lang="en-US" smtClean="0"/>
              <a:t>LOS</a:t>
            </a:r>
            <a:endParaRPr lang="en-US" dirty="0" smtClean="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Center for Food Security and Public Health, Iowa State University, 2018</a:t>
            </a:r>
            <a:endParaRPr lang="en-US" dirty="0">
              <a:solidFill>
                <a:prstClr val="black">
                  <a:tint val="75000"/>
                </a:prstClr>
              </a:solidFill>
            </a:endParaRPr>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399" y="1752600"/>
            <a:ext cx="1643288" cy="1645920"/>
          </a:xfrm>
          <a:prstGeom prst="rect">
            <a:avLst/>
          </a:prstGeom>
        </p:spPr>
      </p:pic>
      <p:pic>
        <p:nvPicPr>
          <p:cNvPr id="6" name="Content Placeholder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771" y="3518905"/>
            <a:ext cx="1645920" cy="1645920"/>
          </a:xfrm>
          <a:prstGeom prst="rect">
            <a:avLst/>
          </a:prstGeom>
        </p:spPr>
      </p:pic>
    </p:spTree>
    <p:extLst>
      <p:ext uri="{BB962C8B-B14F-4D97-AF65-F5344CB8AC3E}">
        <p14:creationId xmlns:p14="http://schemas.microsoft.com/office/powerpoint/2010/main" val="302344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Congratulations!</a:t>
            </a:r>
          </a:p>
        </p:txBody>
      </p:sp>
      <p:sp>
        <p:nvSpPr>
          <p:cNvPr id="3" name="Content Placeholder 2"/>
          <p:cNvSpPr>
            <a:spLocks noGrp="1"/>
          </p:cNvSpPr>
          <p:nvPr>
            <p:ph idx="1"/>
          </p:nvPr>
        </p:nvSpPr>
        <p:spPr>
          <a:xfrm>
            <a:off x="647700" y="1417638"/>
            <a:ext cx="7848600" cy="4525963"/>
          </a:xfrm>
        </p:spPr>
        <p:txBody>
          <a:bodyPr>
            <a:normAutofit/>
          </a:bodyPr>
          <a:lstStyle/>
          <a:p>
            <a:pPr marL="0" indent="0">
              <a:buNone/>
            </a:pPr>
            <a:r>
              <a:rPr lang="en-US" sz="2800" dirty="0"/>
              <a:t>Complete the lessons:</a:t>
            </a:r>
          </a:p>
          <a:p>
            <a:pPr>
              <a:buFont typeface="Wingdings" panose="05000000000000000000" pitchFamily="2" charset="2"/>
              <a:buChar char="ü"/>
            </a:pPr>
            <a:r>
              <a:rPr lang="en-US" sz="2800" i="1" dirty="0"/>
              <a:t>Understanding the </a:t>
            </a:r>
            <a:r>
              <a:rPr lang="en-US" sz="2800" i="1" dirty="0" smtClean="0"/>
              <a:t>Line of Separation</a:t>
            </a:r>
            <a:endParaRPr lang="en-US" sz="2800" i="1" dirty="0"/>
          </a:p>
          <a:p>
            <a:pPr>
              <a:buFont typeface="Wingdings" panose="05000000000000000000" pitchFamily="2" charset="2"/>
              <a:buChar char="q"/>
            </a:pPr>
            <a:r>
              <a:rPr lang="en-US" sz="2800" i="1" dirty="0"/>
              <a:t>Understanding the Perimeter Buffer </a:t>
            </a:r>
            <a:r>
              <a:rPr lang="en-US" sz="2800" i="1" dirty="0" smtClean="0"/>
              <a:t>Area</a:t>
            </a:r>
          </a:p>
          <a:p>
            <a:pPr>
              <a:buFont typeface="Wingdings" panose="05000000000000000000" pitchFamily="2" charset="2"/>
              <a:buChar char="q"/>
            </a:pPr>
            <a:r>
              <a:rPr lang="en-US" sz="2800" i="1" dirty="0" smtClean="0"/>
              <a:t>Do </a:t>
            </a:r>
            <a:r>
              <a:rPr lang="en-US" sz="2800" i="1" dirty="0"/>
              <a:t>Not Bring Disease to the Poultry Site</a:t>
            </a:r>
          </a:p>
          <a:p>
            <a:pPr marL="0" indent="0">
              <a:buNone/>
            </a:pPr>
            <a:r>
              <a:rPr lang="en-US" sz="2800" dirty="0" smtClean="0"/>
              <a:t>Then</a:t>
            </a:r>
            <a:r>
              <a:rPr lang="en-US" sz="2800" dirty="0"/>
              <a:t>:</a:t>
            </a:r>
          </a:p>
          <a:p>
            <a:pPr>
              <a:buFont typeface="Wingdings" panose="05000000000000000000" pitchFamily="2" charset="2"/>
              <a:buChar char="q"/>
            </a:pPr>
            <a:r>
              <a:rPr lang="en-US" sz="2800" dirty="0">
                <a:solidFill>
                  <a:schemeClr val="tx1"/>
                </a:solidFill>
              </a:rPr>
              <a:t>Review the parts of the written site-specific </a:t>
            </a:r>
            <a:r>
              <a:rPr lang="en-US" sz="2800" dirty="0" smtClean="0">
                <a:solidFill>
                  <a:schemeClr val="tx1"/>
                </a:solidFill>
              </a:rPr>
              <a:t>biosecurity plan that </a:t>
            </a:r>
            <a:r>
              <a:rPr lang="en-US" sz="2800" dirty="0">
                <a:solidFill>
                  <a:schemeClr val="tx1"/>
                </a:solidFill>
              </a:rPr>
              <a:t>apply </a:t>
            </a:r>
            <a:r>
              <a:rPr lang="en-US" sz="2800" dirty="0" smtClean="0">
                <a:solidFill>
                  <a:schemeClr val="tx1"/>
                </a:solidFill>
              </a:rPr>
              <a:t/>
            </a:r>
            <a:br>
              <a:rPr lang="en-US" sz="2800" dirty="0" smtClean="0">
                <a:solidFill>
                  <a:schemeClr val="tx1"/>
                </a:solidFill>
              </a:rPr>
            </a:br>
            <a:r>
              <a:rPr lang="en-US" sz="2800" dirty="0" smtClean="0">
                <a:solidFill>
                  <a:schemeClr val="tx1"/>
                </a:solidFill>
              </a:rPr>
              <a:t>to </a:t>
            </a:r>
            <a:r>
              <a:rPr lang="en-US" sz="2800" dirty="0">
                <a:solidFill>
                  <a:schemeClr val="tx1"/>
                </a:solidFill>
              </a:rPr>
              <a:t>your responsibilities</a:t>
            </a:r>
          </a:p>
          <a:p>
            <a:pPr>
              <a:buFont typeface="Wingdings" panose="05000000000000000000" pitchFamily="2" charset="2"/>
              <a:buChar char="q"/>
            </a:pPr>
            <a:r>
              <a:rPr lang="en-US" sz="2800" dirty="0"/>
              <a:t>Document your training</a:t>
            </a:r>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a:solidFill>
                  <a:srgbClr val="898989"/>
                </a:solidFill>
              </a:rPr>
              <a:t>Center for Food Security and Public Health, Iowa State University, </a:t>
            </a:r>
            <a:r>
              <a:rPr lang="en-US" dirty="0" smtClean="0">
                <a:solidFill>
                  <a:srgbClr val="898989"/>
                </a:solidFill>
              </a:rPr>
              <a:t>2018</a:t>
            </a:r>
            <a:endParaRPr lang="en-US" dirty="0">
              <a:solidFill>
                <a:srgbClr val="898989"/>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72001"/>
            <a:ext cx="1371600" cy="1371600"/>
          </a:xfrm>
          <a:prstGeom prst="rect">
            <a:avLst/>
          </a:prstGeom>
        </p:spPr>
      </p:pic>
    </p:spTree>
    <p:extLst>
      <p:ext uri="{BB962C8B-B14F-4D97-AF65-F5344CB8AC3E}">
        <p14:creationId xmlns:p14="http://schemas.microsoft.com/office/powerpoint/2010/main" val="23164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solidFill>
                  <a:prstClr val="black">
                    <a:tint val="75000"/>
                  </a:prstClr>
                </a:solidFill>
              </a:rPr>
              <a:t>Center for Food Security and Public Health, Iowa State University, 2018</a:t>
            </a:r>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286000"/>
            <a:ext cx="5620047" cy="2694209"/>
          </a:xfrm>
          <a:prstGeom prst="rect">
            <a:avLst/>
          </a:prstGeom>
        </p:spPr>
      </p:pic>
    </p:spTree>
    <p:extLst>
      <p:ext uri="{BB962C8B-B14F-4D97-AF65-F5344CB8AC3E}">
        <p14:creationId xmlns:p14="http://schemas.microsoft.com/office/powerpoint/2010/main" val="16036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r>
              <a:rPr lang="en-US" dirty="0"/>
              <a:t>Explain how to identify the </a:t>
            </a:r>
            <a:r>
              <a:rPr lang="en-US" dirty="0" smtClean="0"/>
              <a:t>Line of Separation (LOS) and </a:t>
            </a:r>
            <a:r>
              <a:rPr lang="en-US" dirty="0"/>
              <a:t>what its purpose is</a:t>
            </a:r>
          </a:p>
          <a:p>
            <a:endParaRPr lang="en-US" dirty="0"/>
          </a:p>
          <a:p>
            <a:r>
              <a:rPr lang="en-US" dirty="0"/>
              <a:t>Describe how to respect the </a:t>
            </a:r>
            <a:r>
              <a:rPr lang="en-US" dirty="0" smtClean="0"/>
              <a:t>LOS </a:t>
            </a:r>
            <a:endParaRPr lang="en-US" dirty="0"/>
          </a:p>
          <a:p>
            <a:endParaRPr lang="en-US" dirty="0"/>
          </a:p>
          <a:p>
            <a:r>
              <a:rPr lang="en-US" dirty="0"/>
              <a:t>Explain biosecurity measures to be taken when entering the </a:t>
            </a:r>
            <a:r>
              <a:rPr lang="en-US" dirty="0" smtClean="0"/>
              <a:t>LOS</a:t>
            </a:r>
            <a:endParaRPr lang="en-US" dirty="0"/>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spTree>
    <p:extLst>
      <p:ext uri="{BB962C8B-B14F-4D97-AF65-F5344CB8AC3E}">
        <p14:creationId xmlns:p14="http://schemas.microsoft.com/office/powerpoint/2010/main" val="162761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of Separation</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10400" y="3109036"/>
            <a:ext cx="1524165" cy="1524165"/>
          </a:xfrm>
        </p:spPr>
      </p:pic>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sp>
        <p:nvSpPr>
          <p:cNvPr id="7" name="Content Placeholder 2"/>
          <p:cNvSpPr txBox="1">
            <a:spLocks/>
          </p:cNvSpPr>
          <p:nvPr/>
        </p:nvSpPr>
        <p:spPr>
          <a:xfrm>
            <a:off x="457200" y="1600200"/>
            <a:ext cx="6781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Inner control boundary</a:t>
            </a:r>
          </a:p>
          <a:p>
            <a:r>
              <a:rPr lang="en-US" dirty="0" smtClean="0"/>
              <a:t>Purpose to isolate poultry from potential disease sources</a:t>
            </a:r>
          </a:p>
          <a:p>
            <a:r>
              <a:rPr lang="en-US" dirty="0"/>
              <a:t>Walls of building</a:t>
            </a:r>
            <a:r>
              <a:rPr lang="en-US" dirty="0" smtClean="0"/>
              <a:t>/ </a:t>
            </a:r>
            <a:br>
              <a:rPr lang="en-US" dirty="0" smtClean="0"/>
            </a:br>
            <a:r>
              <a:rPr lang="en-US" dirty="0" smtClean="0"/>
              <a:t>other structure, obstacles</a:t>
            </a:r>
            <a:endParaRPr lang="en-US" dirty="0"/>
          </a:p>
          <a:p>
            <a:r>
              <a:rPr lang="en-US" dirty="0" smtClean="0"/>
              <a:t>Control entry of people, vehicles/equipment  </a:t>
            </a:r>
            <a:r>
              <a:rPr lang="en-US" dirty="0" smtClean="0">
                <a:sym typeface="Wingdings" panose="05000000000000000000" pitchFamily="2" charset="2"/>
              </a:rPr>
              <a:t> reduce risk of disease introduction</a:t>
            </a:r>
            <a:endParaRPr lang="en-US" dirty="0"/>
          </a:p>
        </p:txBody>
      </p:sp>
    </p:spTree>
    <p:extLst>
      <p:ext uri="{BB962C8B-B14F-4D97-AF65-F5344CB8AC3E}">
        <p14:creationId xmlns:p14="http://schemas.microsoft.com/office/powerpoint/2010/main" val="39975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Line of Defense”</a:t>
            </a:r>
            <a:endParaRPr lang="en-US" dirty="0"/>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pic>
        <p:nvPicPr>
          <p:cNvPr id="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25" y="1600200"/>
            <a:ext cx="8448675" cy="4679266"/>
          </a:xfrm>
          <a:effectLst>
            <a:outerShdw blurRad="114300" dist="38100" dir="2700000" sx="103000" sy="103000" algn="tl" rotWithShape="0">
              <a:prstClr val="black">
                <a:alpha val="40000"/>
              </a:prstClr>
            </a:outerShdw>
          </a:effectLst>
        </p:spPr>
      </p:pic>
    </p:spTree>
    <p:extLst>
      <p:ext uri="{BB962C8B-B14F-4D97-AF65-F5344CB8AC3E}">
        <p14:creationId xmlns:p14="http://schemas.microsoft.com/office/powerpoint/2010/main" val="34723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Identifying the LOS</a:t>
            </a:r>
            <a:endParaRPr lang="en-US" dirty="0"/>
          </a:p>
        </p:txBody>
      </p:sp>
      <p:sp>
        <p:nvSpPr>
          <p:cNvPr id="3" name="Content Placeholder 2"/>
          <p:cNvSpPr>
            <a:spLocks noGrp="1"/>
          </p:cNvSpPr>
          <p:nvPr>
            <p:ph sz="half" idx="1"/>
          </p:nvPr>
        </p:nvSpPr>
        <p:spPr/>
        <p:txBody>
          <a:bodyPr/>
          <a:lstStyle/>
          <a:p>
            <a:r>
              <a:rPr lang="en-US" dirty="0"/>
              <a:t>Read the Biosecurity Plan</a:t>
            </a:r>
          </a:p>
          <a:p>
            <a:r>
              <a:rPr lang="en-US" dirty="0"/>
              <a:t>Look for </a:t>
            </a:r>
            <a:r>
              <a:rPr lang="en-US" dirty="0" smtClean="0"/>
              <a:t>barriers, signage</a:t>
            </a:r>
            <a:endParaRPr lang="en-US" dirty="0"/>
          </a:p>
          <a:p>
            <a:r>
              <a:rPr lang="en-US" dirty="0"/>
              <a:t>Ask the Biosecurity Coordinator</a:t>
            </a:r>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pic>
        <p:nvPicPr>
          <p:cNvPr id="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53000" y="3761706"/>
            <a:ext cx="3393263" cy="2544946"/>
          </a:xfrm>
          <a:prstGeom prst="rect">
            <a:avLst/>
          </a:prstGeom>
          <a:noFill/>
          <a:ln w="28575">
            <a:noFill/>
            <a:miter lim="800000"/>
            <a:headEnd/>
            <a:tailEnd/>
          </a:ln>
          <a:effectLst>
            <a:outerShdw blurRad="114300" dist="38100" dir="2700000" sx="103000" sy="103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219200"/>
            <a:ext cx="3422200" cy="2274035"/>
          </a:xfrm>
          <a:prstGeom prst="rect">
            <a:avLst/>
          </a:prstGeom>
          <a:effectLst>
            <a:outerShdw blurRad="114300" dist="38100" dir="2700000" sx="103000" sy="103000" algn="tl" rotWithShape="0">
              <a:prstClr val="black">
                <a:alpha val="40000"/>
              </a:prstClr>
            </a:outerShdw>
          </a:effectLst>
        </p:spPr>
      </p:pic>
      <p:sp>
        <p:nvSpPr>
          <p:cNvPr id="8" name="TextBox 7"/>
          <p:cNvSpPr txBox="1"/>
          <p:nvPr/>
        </p:nvSpPr>
        <p:spPr>
          <a:xfrm>
            <a:off x="7186427" y="6259917"/>
            <a:ext cx="1193596" cy="276999"/>
          </a:xfrm>
          <a:prstGeom prst="rect">
            <a:avLst/>
          </a:prstGeom>
          <a:noFill/>
        </p:spPr>
        <p:txBody>
          <a:bodyPr wrap="none" rtlCol="0">
            <a:spAutoFit/>
          </a:bodyPr>
          <a:lstStyle/>
          <a:p>
            <a:r>
              <a:rPr lang="en-US" sz="1200" i="1" dirty="0" smtClean="0"/>
              <a:t>Pam Zaabel, ISU</a:t>
            </a:r>
            <a:endParaRPr lang="en-US" sz="1200" i="1" dirty="0"/>
          </a:p>
        </p:txBody>
      </p:sp>
      <p:pic>
        <p:nvPicPr>
          <p:cNvPr id="9" name="Picture 8"/>
          <p:cNvPicPr>
            <a:picLocks noChangeAspect="1"/>
          </p:cNvPicPr>
          <p:nvPr/>
        </p:nvPicPr>
        <p:blipFill>
          <a:blip r:embed="rId5"/>
          <a:stretch>
            <a:fillRect/>
          </a:stretch>
        </p:blipFill>
        <p:spPr>
          <a:xfrm>
            <a:off x="6466987" y="3490793"/>
            <a:ext cx="1908213" cy="323116"/>
          </a:xfrm>
          <a:prstGeom prst="rect">
            <a:avLst/>
          </a:prstGeom>
        </p:spPr>
      </p:pic>
    </p:spTree>
    <p:extLst>
      <p:ext uri="{BB962C8B-B14F-4D97-AF65-F5344CB8AC3E}">
        <p14:creationId xmlns:p14="http://schemas.microsoft.com/office/powerpoint/2010/main" val="28489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Example LOS</a:t>
            </a:r>
            <a:endParaRPr lang="en-US" dirty="0"/>
          </a:p>
        </p:txBody>
      </p:sp>
      <p:sp>
        <p:nvSpPr>
          <p:cNvPr id="5" name="Footer Placeholder 4"/>
          <p:cNvSpPr>
            <a:spLocks noGrp="1"/>
          </p:cNvSpPr>
          <p:nvPr>
            <p:ph type="ftr" sz="quarter" idx="11"/>
          </p:nvPr>
        </p:nvSpPr>
        <p:spPr/>
        <p:txBody>
          <a:bodyPr/>
          <a:lstStyle/>
          <a:p>
            <a:r>
              <a:rPr lang="en-US" dirty="0" smtClean="0"/>
              <a:t>Center for Food Security and Public Health, Iowa State University, 2018</a:t>
            </a:r>
            <a:endParaRPr lang="en-US"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43000" y="1057637"/>
            <a:ext cx="6858000" cy="5334000"/>
          </a:xfrm>
          <a:prstGeom prst="rect">
            <a:avLst/>
          </a:prstGeom>
          <a:noFill/>
          <a:ln>
            <a:noFill/>
          </a:ln>
          <a:effectLst>
            <a:outerShdw blurRad="114300" dist="38100" dir="2700000" sx="103000" sy="103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91556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LOS</a:t>
            </a:r>
            <a:endParaRPr lang="en-US" dirty="0"/>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pic>
        <p:nvPicPr>
          <p:cNvPr id="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371600"/>
            <a:ext cx="8276896" cy="4800600"/>
          </a:xfrm>
          <a:effectLst>
            <a:outerShdw blurRad="114300" dist="38100" dir="2700000" sx="103000" sy="103000" algn="tl" rotWithShape="0">
              <a:prstClr val="black">
                <a:alpha val="40000"/>
              </a:prstClr>
            </a:outerShdw>
          </a:effectLst>
        </p:spPr>
      </p:pic>
    </p:spTree>
    <p:extLst>
      <p:ext uri="{BB962C8B-B14F-4D97-AF65-F5344CB8AC3E}">
        <p14:creationId xmlns:p14="http://schemas.microsoft.com/office/powerpoint/2010/main" val="2563850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Respecting the LOS</a:t>
            </a:r>
            <a:endParaRPr lang="en-US" dirty="0"/>
          </a:p>
        </p:txBody>
      </p:sp>
      <p:sp>
        <p:nvSpPr>
          <p:cNvPr id="3" name="Content Placeholder 2"/>
          <p:cNvSpPr>
            <a:spLocks noGrp="1"/>
          </p:cNvSpPr>
          <p:nvPr>
            <p:ph idx="1"/>
          </p:nvPr>
        </p:nvSpPr>
        <p:spPr/>
        <p:txBody>
          <a:bodyPr>
            <a:normAutofit/>
          </a:bodyPr>
          <a:lstStyle/>
          <a:p>
            <a:r>
              <a:rPr lang="en-US" dirty="0" smtClean="0"/>
              <a:t>Determine in advance</a:t>
            </a:r>
          </a:p>
          <a:p>
            <a:pPr lvl="1"/>
            <a:r>
              <a:rPr lang="en-US" dirty="0"/>
              <a:t>Your need to cross the LOS</a:t>
            </a:r>
          </a:p>
          <a:p>
            <a:pPr lvl="1"/>
            <a:r>
              <a:rPr lang="en-US" dirty="0" smtClean="0"/>
              <a:t>LOS boundaries</a:t>
            </a:r>
          </a:p>
          <a:p>
            <a:pPr lvl="1"/>
            <a:r>
              <a:rPr lang="en-US" dirty="0" smtClean="0"/>
              <a:t>Access Point locations</a:t>
            </a:r>
          </a:p>
          <a:p>
            <a:r>
              <a:rPr lang="en-US" dirty="0" smtClean="0"/>
              <a:t>Crossing requires additional biosecurity steps</a:t>
            </a:r>
          </a:p>
          <a:p>
            <a:r>
              <a:rPr lang="en-US" dirty="0" smtClean="0"/>
              <a:t>Certain movements may be different</a:t>
            </a:r>
          </a:p>
          <a:p>
            <a:r>
              <a:rPr lang="en-US" dirty="0" smtClean="0"/>
              <a:t>Check biosecurity plan </a:t>
            </a:r>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spTree>
    <p:extLst>
      <p:ext uri="{BB962C8B-B14F-4D97-AF65-F5344CB8AC3E}">
        <p14:creationId xmlns:p14="http://schemas.microsoft.com/office/powerpoint/2010/main" val="11058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the LOS- Personnel</a:t>
            </a:r>
            <a:endParaRPr lang="en-US" dirty="0"/>
          </a:p>
        </p:txBody>
      </p:sp>
      <p:sp>
        <p:nvSpPr>
          <p:cNvPr id="3" name="Content Placeholder 2"/>
          <p:cNvSpPr>
            <a:spLocks noGrp="1"/>
          </p:cNvSpPr>
          <p:nvPr>
            <p:ph idx="1"/>
          </p:nvPr>
        </p:nvSpPr>
        <p:spPr/>
        <p:txBody>
          <a:bodyPr/>
          <a:lstStyle/>
          <a:p>
            <a:r>
              <a:rPr lang="en-US" dirty="0" smtClean="0"/>
              <a:t>“Biosecure Entry Procedure”</a:t>
            </a:r>
          </a:p>
          <a:p>
            <a:pPr lvl="1"/>
            <a:r>
              <a:rPr lang="en-US" dirty="0" smtClean="0"/>
              <a:t>May vary from steps to enter PBA</a:t>
            </a:r>
          </a:p>
          <a:p>
            <a:r>
              <a:rPr lang="en-US" dirty="0" smtClean="0"/>
              <a:t>Steps may be different if</a:t>
            </a:r>
          </a:p>
          <a:p>
            <a:pPr lvl="1"/>
            <a:r>
              <a:rPr lang="en-US" dirty="0" smtClean="0"/>
              <a:t>Site-dedicated</a:t>
            </a:r>
          </a:p>
          <a:p>
            <a:pPr lvl="1"/>
            <a:r>
              <a:rPr lang="en-US" dirty="0" smtClean="0"/>
              <a:t>Non-farm personnel</a:t>
            </a:r>
          </a:p>
          <a:p>
            <a:pPr lvl="1"/>
            <a:r>
              <a:rPr lang="en-US" dirty="0" smtClean="0"/>
              <a:t>Recent poultry contact</a:t>
            </a:r>
          </a:p>
          <a:p>
            <a:r>
              <a:rPr lang="en-US" dirty="0" smtClean="0"/>
              <a:t>Do not bring contamination from one side to the other</a:t>
            </a:r>
          </a:p>
          <a:p>
            <a:endParaRPr lang="en-US" dirty="0"/>
          </a:p>
        </p:txBody>
      </p:sp>
      <p:sp>
        <p:nvSpPr>
          <p:cNvPr id="4" name="Footer Placeholder 3"/>
          <p:cNvSpPr>
            <a:spLocks noGrp="1"/>
          </p:cNvSpPr>
          <p:nvPr>
            <p:ph type="ftr" sz="quarter" idx="11"/>
          </p:nvPr>
        </p:nvSpPr>
        <p:spPr/>
        <p:txBody>
          <a:bodyPr/>
          <a:lstStyle/>
          <a:p>
            <a:r>
              <a:rPr lang="en-US" dirty="0" smtClean="0"/>
              <a:t>Center for Food Security and Public Health, Iowa State University, 2018</a:t>
            </a:r>
            <a:endParaRPr lang="en-US" dirty="0"/>
          </a:p>
        </p:txBody>
      </p:sp>
    </p:spTree>
    <p:extLst>
      <p:ext uri="{BB962C8B-B14F-4D97-AF65-F5344CB8AC3E}">
        <p14:creationId xmlns:p14="http://schemas.microsoft.com/office/powerpoint/2010/main" val="338841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Poultry_biosecurity_template_new</Template>
  <TotalTime>4729</TotalTime>
  <Words>3039</Words>
  <Application>Microsoft Office PowerPoint</Application>
  <PresentationFormat>On-screen Show (4:3)</PresentationFormat>
  <Paragraphs>119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Verdana</vt:lpstr>
      <vt:lpstr>Wingdings</vt:lpstr>
      <vt:lpstr>Presentation1</vt:lpstr>
      <vt:lpstr>Understanding the  Line of Separation</vt:lpstr>
      <vt:lpstr>Learning Goals</vt:lpstr>
      <vt:lpstr>Line of Separation</vt:lpstr>
      <vt:lpstr>“Last Line of Defense”</vt:lpstr>
      <vt:lpstr>Identifying the LOS</vt:lpstr>
      <vt:lpstr>Example LOS</vt:lpstr>
      <vt:lpstr>Example LOS</vt:lpstr>
      <vt:lpstr>Respecting the LOS</vt:lpstr>
      <vt:lpstr>Crossing the LOS- Personnel</vt:lpstr>
      <vt:lpstr>Biosecure Entry Procedure</vt:lpstr>
      <vt:lpstr>Crossing the LOS- Supplies</vt:lpstr>
      <vt:lpstr>Crossing the LOS- Poultry</vt:lpstr>
      <vt:lpstr>Biosecure Exit Procedure</vt:lpstr>
      <vt:lpstr>Mortalities, Manure/Litter</vt:lpstr>
      <vt:lpstr>Congratulations!</vt:lpstr>
      <vt:lpstr>PowerPoint Presentation</vt:lpstr>
    </vt:vector>
  </TitlesOfParts>
  <Company>College of Veterinary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 Training</dc:title>
  <dc:creator>Leedom Larson, Kerry R [CFSPH]</dc:creator>
  <cp:lastModifiedBy>Lee, Molly J [CFSPH]</cp:lastModifiedBy>
  <cp:revision>114</cp:revision>
  <dcterms:created xsi:type="dcterms:W3CDTF">2015-09-09T16:11:47Z</dcterms:created>
  <dcterms:modified xsi:type="dcterms:W3CDTF">2018-10-15T15:02:34Z</dcterms:modified>
</cp:coreProperties>
</file>