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sldIdLst>
    <p:sldId id="256" r:id="rId2"/>
    <p:sldId id="295" r:id="rId3"/>
    <p:sldId id="276" r:id="rId4"/>
    <p:sldId id="296" r:id="rId5"/>
    <p:sldId id="278" r:id="rId6"/>
    <p:sldId id="279" r:id="rId7"/>
    <p:sldId id="280" r:id="rId8"/>
    <p:sldId id="281" r:id="rId9"/>
    <p:sldId id="293" r:id="rId10"/>
    <p:sldId id="297" r:id="rId11"/>
    <p:sldId id="299" r:id="rId12"/>
    <p:sldId id="298" r:id="rId13"/>
    <p:sldId id="300" r:id="rId14"/>
    <p:sldId id="301" r:id="rId15"/>
    <p:sldId id="302" r:id="rId16"/>
    <p:sldId id="303" r:id="rId17"/>
    <p:sldId id="304" r:id="rId18"/>
    <p:sldId id="305" r:id="rId19"/>
    <p:sldId id="306" r:id="rId20"/>
    <p:sldId id="292" r:id="rId21"/>
    <p:sldId id="30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Molly J [CFSPH]" initials="LMJ[" lastIdx="4" clrIdx="0">
    <p:extLst>
      <p:ext uri="{19B8F6BF-5375-455C-9EA6-DF929625EA0E}">
        <p15:presenceInfo xmlns:p15="http://schemas.microsoft.com/office/powerpoint/2012/main" userId="S-1-5-21-1659004503-1450960922-1606980848-238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304" autoAdjust="0"/>
  </p:normalViewPr>
  <p:slideViewPr>
    <p:cSldViewPr>
      <p:cViewPr>
        <p:scale>
          <a:sx n="50" d="100"/>
          <a:sy n="50" d="100"/>
        </p:scale>
        <p:origin x="1668"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Nehas" userId="ccaecae4d9b584d1" providerId="LiveId" clId="{3C175B95-3A92-4447-8100-956D45BB7BDE}"/>
    <pc:docChg chg="undo custSel addSld delSld modSld">
      <pc:chgData name="Ali Nehas" userId="ccaecae4d9b584d1" providerId="LiveId" clId="{3C175B95-3A92-4447-8100-956D45BB7BDE}" dt="2018-04-20T21:53:58.038" v="8893" actId="20577"/>
      <pc:docMkLst>
        <pc:docMk/>
      </pc:docMkLst>
      <pc:sldChg chg="modSp modNotesTx">
        <pc:chgData name="Ali Nehas" userId="ccaecae4d9b584d1" providerId="LiveId" clId="{3C175B95-3A92-4447-8100-956D45BB7BDE}" dt="2018-04-20T00:53:21.121" v="670" actId="20577"/>
        <pc:sldMkLst>
          <pc:docMk/>
          <pc:sldMk cId="754301518" sldId="256"/>
        </pc:sldMkLst>
        <pc:spChg chg="mod">
          <ac:chgData name="Ali Nehas" userId="ccaecae4d9b584d1" providerId="LiveId" clId="{3C175B95-3A92-4447-8100-956D45BB7BDE}" dt="2018-04-20T00:51:10.536" v="54" actId="20577"/>
          <ac:spMkLst>
            <pc:docMk/>
            <pc:sldMk cId="754301518" sldId="256"/>
            <ac:spMk id="2" creationId="{00000000-0000-0000-0000-000000000000}"/>
          </ac:spMkLst>
        </pc:spChg>
        <pc:spChg chg="mod">
          <ac:chgData name="Ali Nehas" userId="ccaecae4d9b584d1" providerId="LiveId" clId="{3C175B95-3A92-4447-8100-956D45BB7BDE}" dt="2018-04-20T00:51:25.040" v="110" actId="20577"/>
          <ac:spMkLst>
            <pc:docMk/>
            <pc:sldMk cId="754301518" sldId="256"/>
            <ac:spMk id="3" creationId="{00000000-0000-0000-0000-000000000000}"/>
          </ac:spMkLst>
        </pc:spChg>
      </pc:sldChg>
      <pc:sldChg chg="del">
        <pc:chgData name="Ali Nehas" userId="ccaecae4d9b584d1" providerId="LiveId" clId="{3C175B95-3A92-4447-8100-956D45BB7BDE}" dt="2018-04-20T00:53:59.225" v="671" actId="2696"/>
        <pc:sldMkLst>
          <pc:docMk/>
          <pc:sldMk cId="1627617109" sldId="257"/>
        </pc:sldMkLst>
      </pc:sldChg>
      <pc:sldChg chg="modSp add modNotesTx">
        <pc:chgData name="Ali Nehas" userId="ccaecae4d9b584d1" providerId="LiveId" clId="{3C175B95-3A92-4447-8100-956D45BB7BDE}" dt="2018-04-20T00:55:37.633" v="1062" actId="20577"/>
        <pc:sldMkLst>
          <pc:docMk/>
          <pc:sldMk cId="898880702" sldId="276"/>
        </pc:sldMkLst>
        <pc:spChg chg="mod">
          <ac:chgData name="Ali Nehas" userId="ccaecae4d9b584d1" providerId="LiveId" clId="{3C175B95-3A92-4447-8100-956D45BB7BDE}" dt="2018-04-20T00:54:29.048" v="688" actId="20577"/>
          <ac:spMkLst>
            <pc:docMk/>
            <pc:sldMk cId="898880702" sldId="276"/>
            <ac:spMk id="2" creationId="{5A0ECC2B-8DB8-4DAB-BEAE-905D8CF582E6}"/>
          </ac:spMkLst>
        </pc:spChg>
        <pc:spChg chg="mod">
          <ac:chgData name="Ali Nehas" userId="ccaecae4d9b584d1" providerId="LiveId" clId="{3C175B95-3A92-4447-8100-956D45BB7BDE}" dt="2018-04-20T00:54:36.817" v="717" actId="20577"/>
          <ac:spMkLst>
            <pc:docMk/>
            <pc:sldMk cId="898880702" sldId="276"/>
            <ac:spMk id="3" creationId="{33D54553-656F-433A-8BB1-7B598B2DC661}"/>
          </ac:spMkLst>
        </pc:spChg>
      </pc:sldChg>
      <pc:sldChg chg="modSp add modNotesTx">
        <pc:chgData name="Ali Nehas" userId="ccaecae4d9b584d1" providerId="LiveId" clId="{3C175B95-3A92-4447-8100-956D45BB7BDE}" dt="2018-04-20T18:38:07.052" v="2282" actId="20577"/>
        <pc:sldMkLst>
          <pc:docMk/>
          <pc:sldMk cId="844657602" sldId="277"/>
        </pc:sldMkLst>
        <pc:spChg chg="mod">
          <ac:chgData name="Ali Nehas" userId="ccaecae4d9b584d1" providerId="LiveId" clId="{3C175B95-3A92-4447-8100-956D45BB7BDE}" dt="2018-04-20T00:56:16.691" v="1104" actId="20577"/>
          <ac:spMkLst>
            <pc:docMk/>
            <pc:sldMk cId="844657602" sldId="277"/>
            <ac:spMk id="2" creationId="{CA005CD0-53FF-4FF0-A22C-905615F59576}"/>
          </ac:spMkLst>
        </pc:spChg>
        <pc:spChg chg="mod">
          <ac:chgData name="Ali Nehas" userId="ccaecae4d9b584d1" providerId="LiveId" clId="{3C175B95-3A92-4447-8100-956D45BB7BDE}" dt="2018-04-20T18:38:07.052" v="2282" actId="20577"/>
          <ac:spMkLst>
            <pc:docMk/>
            <pc:sldMk cId="844657602" sldId="277"/>
            <ac:spMk id="3" creationId="{07B92B47-BBB2-42D5-AB8E-6250E9BC1D50}"/>
          </ac:spMkLst>
        </pc:spChg>
      </pc:sldChg>
      <pc:sldChg chg="modSp add modNotesTx">
        <pc:chgData name="Ali Nehas" userId="ccaecae4d9b584d1" providerId="LiveId" clId="{3C175B95-3A92-4447-8100-956D45BB7BDE}" dt="2018-04-20T19:01:26.438" v="3230" actId="20577"/>
        <pc:sldMkLst>
          <pc:docMk/>
          <pc:sldMk cId="19002916" sldId="278"/>
        </pc:sldMkLst>
        <pc:spChg chg="mod">
          <ac:chgData name="Ali Nehas" userId="ccaecae4d9b584d1" providerId="LiveId" clId="{3C175B95-3A92-4447-8100-956D45BB7BDE}" dt="2018-04-20T18:45:17.372" v="2323" actId="20577"/>
          <ac:spMkLst>
            <pc:docMk/>
            <pc:sldMk cId="19002916" sldId="278"/>
            <ac:spMk id="2" creationId="{947DF592-9A66-4136-AD4B-2D56CFFA0446}"/>
          </ac:spMkLst>
        </pc:spChg>
        <pc:spChg chg="mod">
          <ac:chgData name="Ali Nehas" userId="ccaecae4d9b584d1" providerId="LiveId" clId="{3C175B95-3A92-4447-8100-956D45BB7BDE}" dt="2018-04-20T18:46:18.218" v="2423" actId="20577"/>
          <ac:spMkLst>
            <pc:docMk/>
            <pc:sldMk cId="19002916" sldId="278"/>
            <ac:spMk id="3" creationId="{B9425FBD-181F-4E0F-BF78-11F4AEAF09AA}"/>
          </ac:spMkLst>
        </pc:spChg>
      </pc:sldChg>
      <pc:sldChg chg="modSp add modNotesTx">
        <pc:chgData name="Ali Nehas" userId="ccaecae4d9b584d1" providerId="LiveId" clId="{3C175B95-3A92-4447-8100-956D45BB7BDE}" dt="2018-04-20T19:42:56.506" v="4048" actId="20577"/>
        <pc:sldMkLst>
          <pc:docMk/>
          <pc:sldMk cId="2337136653" sldId="279"/>
        </pc:sldMkLst>
        <pc:spChg chg="mod">
          <ac:chgData name="Ali Nehas" userId="ccaecae4d9b584d1" providerId="LiveId" clId="{3C175B95-3A92-4447-8100-956D45BB7BDE}" dt="2018-04-20T19:39:39.406" v="3260" actId="27636"/>
          <ac:spMkLst>
            <pc:docMk/>
            <pc:sldMk cId="2337136653" sldId="279"/>
            <ac:spMk id="2" creationId="{E872E280-A8E0-4812-A607-A9EAE49EEAA3}"/>
          </ac:spMkLst>
        </pc:spChg>
        <pc:spChg chg="mod">
          <ac:chgData name="Ali Nehas" userId="ccaecae4d9b584d1" providerId="LiveId" clId="{3C175B95-3A92-4447-8100-956D45BB7BDE}" dt="2018-04-20T19:40:31.394" v="3457" actId="20577"/>
          <ac:spMkLst>
            <pc:docMk/>
            <pc:sldMk cId="2337136653" sldId="279"/>
            <ac:spMk id="3" creationId="{F87ED214-D5D9-4B06-80D2-AEA13E8E25CE}"/>
          </ac:spMkLst>
        </pc:spChg>
      </pc:sldChg>
      <pc:sldChg chg="modSp add modNotesTx">
        <pc:chgData name="Ali Nehas" userId="ccaecae4d9b584d1" providerId="LiveId" clId="{3C175B95-3A92-4447-8100-956D45BB7BDE}" dt="2018-04-20T21:00:35.975" v="5113" actId="313"/>
        <pc:sldMkLst>
          <pc:docMk/>
          <pc:sldMk cId="2302258915" sldId="280"/>
        </pc:sldMkLst>
        <pc:spChg chg="mod">
          <ac:chgData name="Ali Nehas" userId="ccaecae4d9b584d1" providerId="LiveId" clId="{3C175B95-3A92-4447-8100-956D45BB7BDE}" dt="2018-04-20T20:57:00.936" v="4079" actId="20577"/>
          <ac:spMkLst>
            <pc:docMk/>
            <pc:sldMk cId="2302258915" sldId="280"/>
            <ac:spMk id="2" creationId="{36C63BD6-DEFB-40F7-856E-448E09F2DA19}"/>
          </ac:spMkLst>
        </pc:spChg>
        <pc:spChg chg="mod">
          <ac:chgData name="Ali Nehas" userId="ccaecae4d9b584d1" providerId="LiveId" clId="{3C175B95-3A92-4447-8100-956D45BB7BDE}" dt="2018-04-20T20:57:45.905" v="4234" actId="20577"/>
          <ac:spMkLst>
            <pc:docMk/>
            <pc:sldMk cId="2302258915" sldId="280"/>
            <ac:spMk id="3" creationId="{C808395C-4FE2-4291-A112-64E490A7F72A}"/>
          </ac:spMkLst>
        </pc:spChg>
      </pc:sldChg>
      <pc:sldChg chg="modSp add">
        <pc:chgData name="Ali Nehas" userId="ccaecae4d9b584d1" providerId="LiveId" clId="{3C175B95-3A92-4447-8100-956D45BB7BDE}" dt="2018-04-20T21:10:08.610" v="5139" actId="20577"/>
        <pc:sldMkLst>
          <pc:docMk/>
          <pc:sldMk cId="2947136796" sldId="281"/>
        </pc:sldMkLst>
        <pc:spChg chg="mod">
          <ac:chgData name="Ali Nehas" userId="ccaecae4d9b584d1" providerId="LiveId" clId="{3C175B95-3A92-4447-8100-956D45BB7BDE}" dt="2018-04-20T21:10:08.610" v="5139" actId="20577"/>
          <ac:spMkLst>
            <pc:docMk/>
            <pc:sldMk cId="2947136796" sldId="281"/>
            <ac:spMk id="2" creationId="{3B835325-D37F-4167-B080-6BE23D9C73DA}"/>
          </ac:spMkLst>
        </pc:spChg>
      </pc:sldChg>
      <pc:sldChg chg="modSp add modNotesTx">
        <pc:chgData name="Ali Nehas" userId="ccaecae4d9b584d1" providerId="LiveId" clId="{3C175B95-3A92-4447-8100-956D45BB7BDE}" dt="2018-04-20T21:27:12.553" v="6082" actId="20577"/>
        <pc:sldMkLst>
          <pc:docMk/>
          <pc:sldMk cId="416277339" sldId="282"/>
        </pc:sldMkLst>
        <pc:spChg chg="mod">
          <ac:chgData name="Ali Nehas" userId="ccaecae4d9b584d1" providerId="LiveId" clId="{3C175B95-3A92-4447-8100-956D45BB7BDE}" dt="2018-04-20T21:19:18.263" v="5158" actId="20577"/>
          <ac:spMkLst>
            <pc:docMk/>
            <pc:sldMk cId="416277339" sldId="282"/>
            <ac:spMk id="2" creationId="{426ABA67-C31D-47D6-BFE8-D2C052837C12}"/>
          </ac:spMkLst>
        </pc:spChg>
      </pc:sldChg>
      <pc:sldChg chg="addSp delSp modSp add modNotesTx">
        <pc:chgData name="Ali Nehas" userId="ccaecae4d9b584d1" providerId="LiveId" clId="{3C175B95-3A92-4447-8100-956D45BB7BDE}" dt="2018-04-20T21:39:03.389" v="7078" actId="20577"/>
        <pc:sldMkLst>
          <pc:docMk/>
          <pc:sldMk cId="334073750" sldId="283"/>
        </pc:sldMkLst>
        <pc:spChg chg="add del mod">
          <ac:chgData name="Ali Nehas" userId="ccaecae4d9b584d1" providerId="LiveId" clId="{3C175B95-3A92-4447-8100-956D45BB7BDE}" dt="2018-04-20T21:31:08.995" v="6149" actId="20577"/>
          <ac:spMkLst>
            <pc:docMk/>
            <pc:sldMk cId="334073750" sldId="283"/>
            <ac:spMk id="2" creationId="{F86ED9B8-E227-4D14-A7D0-1CAEF83294EF}"/>
          </ac:spMkLst>
        </pc:spChg>
        <pc:spChg chg="mod">
          <ac:chgData name="Ali Nehas" userId="ccaecae4d9b584d1" providerId="LiveId" clId="{3C175B95-3A92-4447-8100-956D45BB7BDE}" dt="2018-04-20T21:32:17.968" v="6296" actId="20577"/>
          <ac:spMkLst>
            <pc:docMk/>
            <pc:sldMk cId="334073750" sldId="283"/>
            <ac:spMk id="3" creationId="{9EE4EEF9-6B6B-44F3-88DC-0893E2434B0F}"/>
          </ac:spMkLst>
        </pc:spChg>
      </pc:sldChg>
      <pc:sldChg chg="modSp add modNotesTx">
        <pc:chgData name="Ali Nehas" userId="ccaecae4d9b584d1" providerId="LiveId" clId="{3C175B95-3A92-4447-8100-956D45BB7BDE}" dt="2018-04-20T21:40:22.310" v="7506" actId="20577"/>
        <pc:sldMkLst>
          <pc:docMk/>
          <pc:sldMk cId="4240443117" sldId="284"/>
        </pc:sldMkLst>
        <pc:spChg chg="mod">
          <ac:chgData name="Ali Nehas" userId="ccaecae4d9b584d1" providerId="LiveId" clId="{3C175B95-3A92-4447-8100-956D45BB7BDE}" dt="2018-04-20T21:39:16.218" v="7102" actId="20577"/>
          <ac:spMkLst>
            <pc:docMk/>
            <pc:sldMk cId="4240443117" sldId="284"/>
            <ac:spMk id="2" creationId="{1D43792B-57A9-4727-9851-68B61D78F4DA}"/>
          </ac:spMkLst>
        </pc:spChg>
        <pc:spChg chg="mod">
          <ac:chgData name="Ali Nehas" userId="ccaecae4d9b584d1" providerId="LiveId" clId="{3C175B95-3A92-4447-8100-956D45BB7BDE}" dt="2018-04-20T21:40:22.310" v="7506" actId="20577"/>
          <ac:spMkLst>
            <pc:docMk/>
            <pc:sldMk cId="4240443117" sldId="284"/>
            <ac:spMk id="3" creationId="{DCA3CEC8-0816-441C-82F8-264A35B36E53}"/>
          </ac:spMkLst>
        </pc:spChg>
      </pc:sldChg>
      <pc:sldChg chg="modSp add modNotesTx">
        <pc:chgData name="Ali Nehas" userId="ccaecae4d9b584d1" providerId="LiveId" clId="{3C175B95-3A92-4447-8100-956D45BB7BDE}" dt="2018-04-20T21:53:38.821" v="8883" actId="20577"/>
        <pc:sldMkLst>
          <pc:docMk/>
          <pc:sldMk cId="387986316" sldId="285"/>
        </pc:sldMkLst>
        <pc:spChg chg="mod">
          <ac:chgData name="Ali Nehas" userId="ccaecae4d9b584d1" providerId="LiveId" clId="{3C175B95-3A92-4447-8100-956D45BB7BDE}" dt="2018-04-20T21:40:38.245" v="7531" actId="20577"/>
          <ac:spMkLst>
            <pc:docMk/>
            <pc:sldMk cId="387986316" sldId="285"/>
            <ac:spMk id="2" creationId="{A4B00114-8040-45B8-AC4F-44162492BC04}"/>
          </ac:spMkLst>
        </pc:spChg>
        <pc:spChg chg="mod">
          <ac:chgData name="Ali Nehas" userId="ccaecae4d9b584d1" providerId="LiveId" clId="{3C175B95-3A92-4447-8100-956D45BB7BDE}" dt="2018-04-20T21:45:29.227" v="7805" actId="20577"/>
          <ac:spMkLst>
            <pc:docMk/>
            <pc:sldMk cId="387986316" sldId="285"/>
            <ac:spMk id="3" creationId="{6D09C332-9B56-4E6D-B9AF-782B81964424}"/>
          </ac:spMkLst>
        </pc:spChg>
      </pc:sldChg>
      <pc:sldChg chg="modSp add">
        <pc:chgData name="Ali Nehas" userId="ccaecae4d9b584d1" providerId="LiveId" clId="{3C175B95-3A92-4447-8100-956D45BB7BDE}" dt="2018-04-20T21:53:58.038" v="8893" actId="20577"/>
        <pc:sldMkLst>
          <pc:docMk/>
          <pc:sldMk cId="3008186809" sldId="286"/>
        </pc:sldMkLst>
        <pc:spChg chg="mod">
          <ac:chgData name="Ali Nehas" userId="ccaecae4d9b584d1" providerId="LiveId" clId="{3C175B95-3A92-4447-8100-956D45BB7BDE}" dt="2018-04-20T21:53:58.038" v="8893" actId="20577"/>
          <ac:spMkLst>
            <pc:docMk/>
            <pc:sldMk cId="3008186809" sldId="286"/>
            <ac:spMk id="2" creationId="{7D049D9A-0DD4-44BB-8A68-A16C865593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44363D-54C3-43A8-BF0B-00D128369E8C}" type="datetimeFigureOut">
              <a:rPr lang="en-US" smtClean="0"/>
              <a:t>10/15/2018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09E53-18C8-4A0C-9E11-3F73E37B5FE6}" type="slidenum">
              <a:rPr lang="en-US" smtClean="0"/>
              <a:t>‹#›</a:t>
            </a:fld>
            <a:endParaRPr lang="en-US"/>
          </a:p>
        </p:txBody>
      </p:sp>
    </p:spTree>
    <p:extLst>
      <p:ext uri="{BB962C8B-B14F-4D97-AF65-F5344CB8AC3E}">
        <p14:creationId xmlns:p14="http://schemas.microsoft.com/office/powerpoint/2010/main" val="109821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poultrybiosecurity.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poultrybiosecurity.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October 2018</a:t>
            </a:r>
            <a:endParaRPr lang="en-US" dirty="0"/>
          </a:p>
          <a:p>
            <a:r>
              <a:rPr lang="en-US" dirty="0"/>
              <a:t>This presentation describes biosecurity measures that are important for protecting against </a:t>
            </a:r>
            <a:r>
              <a:rPr lang="en-US" dirty="0" smtClean="0"/>
              <a:t>poultry diseases, especially avian </a:t>
            </a:r>
            <a:r>
              <a:rPr lang="en-US" dirty="0"/>
              <a:t>influenza, which requires heightened precautions over biosecurity plans for endemic diseases. The </a:t>
            </a:r>
            <a:r>
              <a:rPr lang="en-US" dirty="0" smtClean="0"/>
              <a:t>biosecurity </a:t>
            </a:r>
            <a:r>
              <a:rPr lang="en-US" dirty="0"/>
              <a:t>recommendations outlined in this presentation are based on the known exposure routes for avian influenza. </a:t>
            </a:r>
            <a:r>
              <a:rPr lang="en-US" dirty="0" smtClean="0"/>
              <a:t>Implementing and maintaining </a:t>
            </a:r>
            <a:r>
              <a:rPr lang="en-US" dirty="0"/>
              <a:t>biosecurity is a great </a:t>
            </a:r>
            <a:r>
              <a:rPr lang="en-US" dirty="0" smtClean="0"/>
              <a:t>responsibility. </a:t>
            </a:r>
            <a:r>
              <a:rPr lang="en-US" dirty="0"/>
              <a:t>Thank you for stepping up!</a:t>
            </a:r>
          </a:p>
        </p:txBody>
      </p:sp>
      <p:sp>
        <p:nvSpPr>
          <p:cNvPr id="4" name="Slide Number Placeholder 3"/>
          <p:cNvSpPr>
            <a:spLocks noGrp="1"/>
          </p:cNvSpPr>
          <p:nvPr>
            <p:ph type="sldNum" sz="quarter" idx="10"/>
          </p:nvPr>
        </p:nvSpPr>
        <p:spPr/>
        <p:txBody>
          <a:bodyPr/>
          <a:lstStyle/>
          <a:p>
            <a:fld id="{22509E53-18C8-4A0C-9E11-3F73E37B5FE6}" type="slidenum">
              <a:rPr lang="en-US" smtClean="0"/>
              <a:t>1</a:t>
            </a:fld>
            <a:endParaRPr lang="en-US"/>
          </a:p>
        </p:txBody>
      </p:sp>
    </p:spTree>
    <p:extLst>
      <p:ext uri="{BB962C8B-B14F-4D97-AF65-F5344CB8AC3E}">
        <p14:creationId xmlns:p14="http://schemas.microsoft.com/office/powerpoint/2010/main" val="77744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possible to reduce the risk of disease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introduction to a premises if personnel take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certain precautions, both prior to arrival at the site, and once on the site. </a:t>
            </a:r>
            <a:r>
              <a:rPr lang="en-US" sz="1200" b="1" kern="1200" dirty="0" smtClean="0">
                <a:solidFill>
                  <a:schemeClr val="tx1"/>
                </a:solidFill>
                <a:effectLst/>
                <a:latin typeface="+mn-lt"/>
                <a:ea typeface="+mn-ea"/>
                <a:cs typeface="+mn-cs"/>
              </a:rPr>
              <a:t>[CLICK]</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Determine whether people arriving at the site will need to enter the Perimeter Buffer Area (PBA) and/or cross the Line of Separation (LOS), and develop specific biosecure entry and exit procedures for each.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Special</a:t>
            </a:r>
            <a:r>
              <a:rPr lang="en-US" sz="1200" kern="1200" baseline="0" dirty="0" smtClean="0">
                <a:solidFill>
                  <a:schemeClr val="tx1"/>
                </a:solidFill>
                <a:effectLst/>
                <a:latin typeface="+mn-lt"/>
                <a:ea typeface="+mn-ea"/>
                <a:cs typeface="+mn-cs"/>
              </a:rPr>
              <a:t> accommodations for personnel needing to enter the PBA within a vehicle should also be developed. </a:t>
            </a:r>
            <a:r>
              <a:rPr lang="en-US" sz="1200" kern="1200" dirty="0" smtClean="0">
                <a:solidFill>
                  <a:schemeClr val="tx1"/>
                </a:solidFill>
                <a:effectLst/>
                <a:latin typeface="+mn-lt"/>
                <a:ea typeface="+mn-ea"/>
                <a:cs typeface="+mn-cs"/>
              </a:rPr>
              <a:t>Biosecurity procedures may vary depending on the individual’s job duties, and </a:t>
            </a:r>
            <a:r>
              <a:rPr lang="en-US" sz="1200" b="1" kern="1200" dirty="0" smtClean="0">
                <a:solidFill>
                  <a:schemeClr val="tx1"/>
                </a:solidFill>
                <a:effectLst/>
                <a:latin typeface="+mn-lt"/>
                <a:ea typeface="+mn-ea"/>
                <a:cs typeface="+mn-cs"/>
              </a:rPr>
              <a:t>[CLICK]</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biosecure entry and exit procedures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should be written into the site’s biosecurity plan. It is also important to </a:t>
            </a:r>
            <a:r>
              <a:rPr lang="en-US" sz="1200" b="1" kern="1200" dirty="0" smtClean="0">
                <a:solidFill>
                  <a:schemeClr val="tx1"/>
                </a:solidFill>
                <a:effectLst/>
                <a:latin typeface="+mn-lt"/>
                <a:ea typeface="+mn-ea"/>
                <a:cs typeface="+mn-cs"/>
              </a:rPr>
              <a:t>[CLICK]</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keep records of the biosecurity</a:t>
            </a:r>
            <a:r>
              <a:rPr lang="en-US" sz="1200" kern="1200" baseline="0" dirty="0" smtClean="0">
                <a:solidFill>
                  <a:schemeClr val="tx1"/>
                </a:solidFill>
                <a:effectLst/>
                <a:latin typeface="+mn-lt"/>
                <a:ea typeface="+mn-ea"/>
                <a:cs typeface="+mn-cs"/>
              </a:rPr>
              <a:t> practices in place for personnel, which may include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a signed agreement verifying that visitors and other personnel have been informed of biosecurity protocols and will abide by them, and a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people entry log to help you keep track of individuals entering the site. </a:t>
            </a:r>
            <a:r>
              <a:rPr lang="en-US" sz="1200" b="1" kern="120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These materials are available on the poultry biosecurity website.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509E53-18C8-4A0C-9E11-3F73E37B5FE6}" type="slidenum">
              <a:rPr lang="en-US" smtClean="0"/>
              <a:t>10</a:t>
            </a:fld>
            <a:endParaRPr lang="en-US"/>
          </a:p>
        </p:txBody>
      </p:sp>
    </p:spTree>
    <p:extLst>
      <p:ext uri="{BB962C8B-B14F-4D97-AF65-F5344CB8AC3E}">
        <p14:creationId xmlns:p14="http://schemas.microsoft.com/office/powerpoint/2010/main" val="464174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Poultry operations should have control measures to prevent contact with and protect poultry from wild birds, their feces and their feathers as appropriate to the production system. Rodents, insects, and other wild and domestic animals may also spread virus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directly or indirectly. The</a:t>
            </a:r>
            <a:r>
              <a:rPr lang="en-US" sz="1200" kern="1200" baseline="0" dirty="0" smtClean="0">
                <a:solidFill>
                  <a:schemeClr val="tx1"/>
                </a:solidFill>
                <a:effectLst/>
                <a:latin typeface="+mn-lt"/>
                <a:ea typeface="+mn-ea"/>
                <a:cs typeface="+mn-cs"/>
              </a:rPr>
              <a:t> biosecurity plan should include measures to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keep the site </a:t>
            </a:r>
            <a:r>
              <a:rPr lang="en-US" sz="1200" b="0" u="sng" kern="1200" baseline="0" dirty="0" smtClean="0">
                <a:solidFill>
                  <a:schemeClr val="tx1"/>
                </a:solidFill>
                <a:effectLst/>
                <a:latin typeface="+mn-lt"/>
                <a:ea typeface="+mn-ea"/>
                <a:cs typeface="+mn-cs"/>
              </a:rPr>
              <a:t>clean</a:t>
            </a:r>
            <a:r>
              <a:rPr lang="en-US" sz="1200" kern="1200" baseline="0" dirty="0" smtClean="0">
                <a:solidFill>
                  <a:schemeClr val="tx1"/>
                </a:solidFill>
                <a:effectLst/>
                <a:latin typeface="+mn-lt"/>
                <a:ea typeface="+mn-ea"/>
                <a:cs typeface="+mn-cs"/>
              </a:rPr>
              <a:t> to reduce attraction of wild birds, rodents, and insects; </a:t>
            </a:r>
            <a:r>
              <a:rPr lang="en-US" sz="1200" u="sng" kern="1200" baseline="0" dirty="0" smtClean="0">
                <a:solidFill>
                  <a:schemeClr val="tx1"/>
                </a:solidFill>
                <a:effectLst/>
                <a:latin typeface="+mn-lt"/>
                <a:ea typeface="+mn-ea"/>
                <a:cs typeface="+mn-cs"/>
              </a:rPr>
              <a:t>exclude</a:t>
            </a:r>
            <a:r>
              <a:rPr lang="en-US" sz="1200" kern="1200" baseline="0" dirty="0" smtClean="0">
                <a:solidFill>
                  <a:schemeClr val="tx1"/>
                </a:solidFill>
                <a:effectLst/>
                <a:latin typeface="+mn-lt"/>
                <a:ea typeface="+mn-ea"/>
                <a:cs typeface="+mn-cs"/>
              </a:rPr>
              <a:t> wild birds, rodents, and insects from entering your facilities, and establish </a:t>
            </a:r>
            <a:r>
              <a:rPr lang="en-US" sz="1200" u="sng" kern="1200" baseline="0" dirty="0" smtClean="0">
                <a:solidFill>
                  <a:schemeClr val="tx1"/>
                </a:solidFill>
                <a:effectLst/>
                <a:latin typeface="+mn-lt"/>
                <a:ea typeface="+mn-ea"/>
                <a:cs typeface="+mn-cs"/>
              </a:rPr>
              <a:t>control</a:t>
            </a:r>
            <a:r>
              <a:rPr lang="en-US" sz="1200" kern="1200" baseline="0" dirty="0" smtClean="0">
                <a:solidFill>
                  <a:schemeClr val="tx1"/>
                </a:solidFill>
                <a:effectLst/>
                <a:latin typeface="+mn-lt"/>
                <a:ea typeface="+mn-ea"/>
                <a:cs typeface="+mn-cs"/>
              </a:rPr>
              <a:t> programs to manage pests on the site. </a:t>
            </a:r>
            <a:r>
              <a:rPr lang="en-US" sz="1200" b="1" kern="1200" baseline="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Procedures should be documented in the site’s biosecurity plan and written records should be maintained and monitored. </a:t>
            </a:r>
            <a:r>
              <a:rPr lang="en-US" sz="1200" b="1" kern="1200" baseline="0" dirty="0" smtClean="0">
                <a:solidFill>
                  <a:schemeClr val="tx1"/>
                </a:solidFill>
                <a:effectLst/>
                <a:latin typeface="+mn-lt"/>
                <a:ea typeface="+mn-ea"/>
                <a:cs typeface="+mn-cs"/>
              </a:rPr>
              <a:t>[CLICK]</a:t>
            </a:r>
            <a:r>
              <a:rPr lang="en-US" sz="1200" kern="1200" baseline="0" dirty="0" smtClean="0">
                <a:solidFill>
                  <a:schemeClr val="tx1"/>
                </a:solidFill>
                <a:effectLst/>
                <a:latin typeface="+mn-lt"/>
                <a:ea typeface="+mn-ea"/>
                <a:cs typeface="+mn-cs"/>
              </a:rPr>
              <a:t> Control programs may be designed internally, or may be contracted out to a professional rodent or insect control company. All state and local regulations for pest control must be followed.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It is important to reassess procedures during periods of heightened disease risk, such as during an avian influenza outbreak, to determine if adjustments need to be made. Further information may be found in </a:t>
            </a:r>
            <a:r>
              <a:rPr lang="en-US" dirty="0" smtClean="0">
                <a:latin typeface="Verdana" panose="020B0604030504040204" pitchFamily="34" charset="0"/>
                <a:ea typeface="Verdana" panose="020B0604030504040204" pitchFamily="34" charset="0"/>
                <a:cs typeface="Verdana" panose="020B0604030504040204" pitchFamily="34" charset="0"/>
              </a:rPr>
              <a:t>the biosecurity checklist, information manual, and templates at </a:t>
            </a:r>
            <a:r>
              <a:rPr lang="en-US" dirty="0" smtClean="0">
                <a:latin typeface="Verdana" panose="020B0604030504040204" pitchFamily="34" charset="0"/>
                <a:ea typeface="Verdana" panose="020B0604030504040204" pitchFamily="34" charset="0"/>
                <a:cs typeface="Verdana" panose="020B0604030504040204" pitchFamily="34" charset="0"/>
                <a:hlinkClick r:id="rId3"/>
              </a:rPr>
              <a:t>www.poultrybiosecurity.org</a:t>
            </a:r>
            <a:r>
              <a:rPr lang="en-US" dirty="0" smtClean="0">
                <a:latin typeface="Verdana" panose="020B0604030504040204" pitchFamily="34" charset="0"/>
                <a:ea typeface="Verdana" panose="020B0604030504040204" pitchFamily="34" charset="0"/>
                <a:cs typeface="Verdana" panose="020B0604030504040204" pitchFamily="34" charset="0"/>
              </a:rPr>
              <a:t>.</a:t>
            </a:r>
          </a:p>
        </p:txBody>
      </p:sp>
      <p:sp>
        <p:nvSpPr>
          <p:cNvPr id="4" name="Slide Number Placeholder 3"/>
          <p:cNvSpPr>
            <a:spLocks noGrp="1"/>
          </p:cNvSpPr>
          <p:nvPr>
            <p:ph type="sldNum" sz="quarter" idx="10"/>
          </p:nvPr>
        </p:nvSpPr>
        <p:spPr/>
        <p:txBody>
          <a:bodyPr/>
          <a:lstStyle/>
          <a:p>
            <a:fld id="{22509E53-18C8-4A0C-9E11-3F73E37B5FE6}" type="slidenum">
              <a:rPr lang="en-US" smtClean="0"/>
              <a:t>11</a:t>
            </a:fld>
            <a:endParaRPr lang="en-US"/>
          </a:p>
        </p:txBody>
      </p:sp>
    </p:spTree>
    <p:extLst>
      <p:ext uri="{BB962C8B-B14F-4D97-AF65-F5344CB8AC3E}">
        <p14:creationId xmlns:p14="http://schemas.microsoft.com/office/powerpoint/2010/main" val="1590620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Vehicles and equipment used on poultry production sites can serve as a means for disease spread, and public roadways may be contaminated with AI virus. Managing movement of vehicles and equipment can reduce the risk of AI virus introduction to a premises.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Vehicles and equipment should be prohibited from entering the PBA unless necessary,</a:t>
            </a:r>
            <a:r>
              <a:rPr lang="en-US" sz="1200" kern="1200" baseline="0" dirty="0" smtClean="0">
                <a:solidFill>
                  <a:schemeClr val="tx1"/>
                </a:solidFill>
                <a:effectLst/>
                <a:latin typeface="+mn-lt"/>
                <a:ea typeface="+mn-ea"/>
                <a:cs typeface="+mn-cs"/>
              </a:rPr>
              <a:t> and a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designated parking area should be used for employee, visitor, and serviceperson vehicles.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Individuals should walk or use designated site-dedicated farm vehicles to move about the site or haul equipment, supplies, or treatment materials to the poultry houses once within the PBA.</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All vehicles and equipment entering the PBA should only do so through a dedicated access point, where they should be cleaned and disinfected.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All records of vehicle and equipment movements by date and time onto the site should be maintained on-site and made available to Responsible Regulatory Officials if needed for a trace-back or trace-forward investigation. Finally,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restrict shared equipment, as sharing equipment between poultry sites presents a risk for virus spread.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509E53-18C8-4A0C-9E11-3F73E37B5FE6}" type="slidenum">
              <a:rPr lang="en-US" smtClean="0"/>
              <a:t>12</a:t>
            </a:fld>
            <a:endParaRPr lang="en-US"/>
          </a:p>
        </p:txBody>
      </p:sp>
    </p:spTree>
    <p:extLst>
      <p:ext uri="{BB962C8B-B14F-4D97-AF65-F5344CB8AC3E}">
        <p14:creationId xmlns:p14="http://schemas.microsoft.com/office/powerpoint/2010/main" val="124651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Cleaning and disinfection, or C&amp;D, may occur via thorough cleaning, application of a disinfectant effective against the Influenza A virus, and allowing adequate contact time for the disinfectant to kill the virus, which is best accomplished at a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cleaning and disinfection station on-site. C&amp;D may also occur by heating equipment for a time and temperature that inactivates the AI virus.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individuals that operate the C&amp;D station should be trained to understand the principles of cleaning and disinfection and should be</a:t>
            </a:r>
            <a:r>
              <a:rPr lang="en-US" sz="1200" kern="1200" baseline="0" dirty="0" smtClean="0">
                <a:solidFill>
                  <a:schemeClr val="tx1"/>
                </a:solidFill>
                <a:effectLst/>
                <a:latin typeface="+mn-lt"/>
                <a:ea typeface="+mn-ea"/>
                <a:cs typeface="+mn-cs"/>
              </a:rPr>
              <a:t> able to select and use appropriate Personal Protective Equipment, or PPE.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It is also important to manage</a:t>
            </a:r>
            <a:r>
              <a:rPr lang="en-US" sz="1200" kern="1200" baseline="0" dirty="0" smtClean="0">
                <a:solidFill>
                  <a:schemeClr val="tx1"/>
                </a:solidFill>
                <a:effectLst/>
                <a:latin typeface="+mn-lt"/>
                <a:ea typeface="+mn-ea"/>
                <a:cs typeface="+mn-cs"/>
              </a:rPr>
              <a:t> runoff from the C&amp;D station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and to have contingency plans for cleaning and disinfection of vehicles and equipment in case of inclement weather such as freezing temperatures. </a:t>
            </a:r>
          </a:p>
        </p:txBody>
      </p:sp>
      <p:sp>
        <p:nvSpPr>
          <p:cNvPr id="4" name="Slide Number Placeholder 3"/>
          <p:cNvSpPr>
            <a:spLocks noGrp="1"/>
          </p:cNvSpPr>
          <p:nvPr>
            <p:ph type="sldNum" sz="quarter" idx="10"/>
          </p:nvPr>
        </p:nvSpPr>
        <p:spPr/>
        <p:txBody>
          <a:bodyPr/>
          <a:lstStyle/>
          <a:p>
            <a:fld id="{22509E53-18C8-4A0C-9E11-3F73E37B5FE6}" type="slidenum">
              <a:rPr lang="en-US" smtClean="0"/>
              <a:t>13</a:t>
            </a:fld>
            <a:endParaRPr lang="en-US"/>
          </a:p>
        </p:txBody>
      </p:sp>
    </p:spTree>
    <p:extLst>
      <p:ext uri="{BB962C8B-B14F-4D97-AF65-F5344CB8AC3E}">
        <p14:creationId xmlns:p14="http://schemas.microsoft.com/office/powerpoint/2010/main" val="383808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Develop a plan for disposal of all deceased birds. The plan should include the process for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seeking and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removing dead poultry, frequency of removal,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storage and disposal of carcasses, and pest control around mortality storage and disposal areas. Options for disposal may include composting, incineration, burial, or rendering; each comes with its own challenges related to disease prevention. Methods and options may vary locally or by state and should comply with all local, state, and federal regulations.</a:t>
            </a:r>
            <a:r>
              <a:rPr lang="en-US" sz="120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The biosecurity plan should describe how mortalities, as well as people, vehicles, and equipment involved in mortality management, cross the LOS and exit the PBA. </a:t>
            </a:r>
            <a:r>
              <a:rPr lang="en-US" sz="1200" kern="1200" dirty="0" smtClean="0">
                <a:solidFill>
                  <a:schemeClr val="tx1"/>
                </a:solidFill>
                <a:effectLst/>
                <a:latin typeface="+mn-lt"/>
                <a:ea typeface="+mn-ea"/>
                <a:cs typeface="+mn-cs"/>
              </a:rPr>
              <a:t>It is extremely important to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recognize elevated morbidity and mortality as early as possible. Expected mortality numbers vary by bird type, flock age, and even by individual flock. The Biosecurity Coordinator should include in the site-specific biosecurity plan the mortality rate that constitutes elevated morbidity and mortality, taking into account the variables of flock age and bird type, and ensure that individuals working on the operation understand appropriate measures for monitoring and reporting elevated morbidity and mortality.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It is important to report elevated morbidity and mortality to Responsible Regulatory Officials to implement effective disease control strategies. The reporting procedure should clearly describe the appropriate chain of communication within the poultry company and should include the Responsible Regulatory Officials.</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14</a:t>
            </a:fld>
            <a:endParaRPr lang="en-US"/>
          </a:p>
        </p:txBody>
      </p:sp>
    </p:spTree>
    <p:extLst>
      <p:ext uri="{BB962C8B-B14F-4D97-AF65-F5344CB8AC3E}">
        <p14:creationId xmlns:p14="http://schemas.microsoft.com/office/powerpoint/2010/main" val="1650086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Avian influenza virus has been shown to survive in poultry manure and litter for long periods of time, especially in cold weather.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There are numerous manure and litter management strategies that may be used, and which of these is implemented depends on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type and number of birds and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type of housing system. Manure and management strategies also depend on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physical characteristics of the site and weather. The Biosecurity Coordinator should develop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site-specific SOPs for entry and activities related to personnel and equipment involved in manure/litter management activities.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site-specific plan should include the types and amounts of manure or litter expected over a given time frame and procedures to collect, transport, store, and use the manure.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All personnel, vehicles and equipment entering the PBA should only do so through a PBA Access Point. However, some operations may choose to make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temporary modifications to the PBA and/or LOS for manure and litter movement. This increases risk of disease introduction and must be done under careful supervision. A site-specific biosecure entry procedure should be defined for procedures that require a modified PBA or LOS. Once manure/litter is completely removed from the poultry house, the poultry house should undergo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complete cleaning and disinfection (using chemical disinfectants or heat) before the introduction of new birds.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Additional guidance on manure and litter management</a:t>
            </a:r>
            <a:r>
              <a:rPr lang="en-US" sz="1200" kern="1200" baseline="0" dirty="0" smtClean="0">
                <a:solidFill>
                  <a:schemeClr val="tx1"/>
                </a:solidFill>
                <a:effectLst/>
                <a:latin typeface="+mn-lt"/>
                <a:ea typeface="+mn-ea"/>
                <a:cs typeface="+mn-cs"/>
              </a:rPr>
              <a:t> can be found in the biosecurity checklist, information manual, and templates on the poultry biosecurity website. </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15</a:t>
            </a:fld>
            <a:endParaRPr lang="en-US"/>
          </a:p>
        </p:txBody>
      </p:sp>
    </p:spTree>
    <p:extLst>
      <p:ext uri="{BB962C8B-B14F-4D97-AF65-F5344CB8AC3E}">
        <p14:creationId xmlns:p14="http://schemas.microsoft.com/office/powerpoint/2010/main" val="331703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Replacement poultry should be </a:t>
            </a:r>
            <a:r>
              <a:rPr lang="en-US" sz="1200" b="1" kern="1200" dirty="0" smtClean="0">
                <a:solidFill>
                  <a:schemeClr val="tx1"/>
                </a:solidFill>
                <a:effectLst/>
                <a:latin typeface="+mn-lt"/>
                <a:ea typeface="+mn-ea"/>
                <a:cs typeface="+mn-cs"/>
              </a:rPr>
              <a:t>[CLICK] </a:t>
            </a:r>
            <a:r>
              <a:rPr lang="en-US" dirty="0" smtClean="0"/>
              <a:t>sourced from poultry flocks of known high health status that are regularly monitored for poultry pathogens according to the </a:t>
            </a:r>
            <a:r>
              <a:rPr lang="en-US" sz="1200" b="1" kern="1200" dirty="0" smtClean="0">
                <a:solidFill>
                  <a:schemeClr val="tx1"/>
                </a:solidFill>
                <a:effectLst/>
                <a:latin typeface="+mn-lt"/>
                <a:ea typeface="+mn-ea"/>
                <a:cs typeface="+mn-cs"/>
              </a:rPr>
              <a:t>[CLICK] </a:t>
            </a:r>
            <a:r>
              <a:rPr lang="en-US" dirty="0" smtClean="0"/>
              <a:t>NPIP guidelines, such as AI Clean or H5/H7 AI Clean. </a:t>
            </a:r>
            <a:r>
              <a:rPr lang="en-US" b="1" dirty="0" smtClean="0"/>
              <a:t>[CLICK]</a:t>
            </a:r>
            <a:r>
              <a:rPr lang="en-US" dirty="0" smtClean="0"/>
              <a:t> More information on these</a:t>
            </a:r>
            <a:r>
              <a:rPr lang="en-US" baseline="0" dirty="0" smtClean="0"/>
              <a:t> guidelines can be found in the Information Manual for Implementing Poultry Biosecurity, or on the NPIP website. </a:t>
            </a:r>
            <a:r>
              <a:rPr lang="en-US" sz="1200" b="1" kern="1200" dirty="0" smtClean="0">
                <a:solidFill>
                  <a:schemeClr val="tx1"/>
                </a:solidFill>
                <a:effectLst/>
                <a:latin typeface="+mn-lt"/>
                <a:ea typeface="+mn-ea"/>
                <a:cs typeface="+mn-cs"/>
              </a:rPr>
              <a:t>[CLICK] </a:t>
            </a:r>
            <a:r>
              <a:rPr lang="en-US" baseline="0" dirty="0" smtClean="0"/>
              <a:t>Biosecurity Coordinators may also wish to verify that the </a:t>
            </a:r>
            <a:r>
              <a:rPr lang="en-US" sz="1200" kern="1200" dirty="0" smtClean="0">
                <a:solidFill>
                  <a:schemeClr val="tx1"/>
                </a:solidFill>
                <a:effectLst/>
                <a:latin typeface="+mn-lt"/>
                <a:ea typeface="+mn-ea"/>
                <a:cs typeface="+mn-cs"/>
              </a:rPr>
              <a:t>source site’s biosecurity plan aligns with yours by reviewing</a:t>
            </a:r>
            <a:r>
              <a:rPr lang="en-US" sz="1200" kern="1200" baseline="0" dirty="0" smtClean="0">
                <a:solidFill>
                  <a:schemeClr val="tx1"/>
                </a:solidFill>
                <a:effectLst/>
                <a:latin typeface="+mn-lt"/>
                <a:ea typeface="+mn-ea"/>
                <a:cs typeface="+mn-cs"/>
              </a:rPr>
              <a:t> their biosecurity protocols. </a:t>
            </a:r>
            <a:r>
              <a:rPr lang="en-US" sz="1200" b="1" kern="120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Biosecure entry procedures should be established and followed by all personnel, equipment, and containers entering the site.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Loading and unloading poultry presents an increased risk of disease introduction since open trucks containing live birds cannot be effectively cleaned and disinfected when crossing the PBA without harming the birds. These procedures should be carefully designed and monitored by the Biosecurity Coordinator</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designee in order to minimize risk. </a:t>
            </a:r>
            <a:r>
              <a:rPr lang="en-US" sz="1200" b="1" kern="1200" dirty="0" smtClean="0">
                <a:solidFill>
                  <a:schemeClr val="tx1"/>
                </a:solidFill>
                <a:effectLst/>
                <a:latin typeface="+mn-lt"/>
                <a:ea typeface="+mn-ea"/>
                <a:cs typeface="+mn-cs"/>
              </a:rPr>
              <a:t>[CLICK] </a:t>
            </a:r>
            <a:r>
              <a:rPr lang="en-US" dirty="0" smtClean="0"/>
              <a:t>Like for poultry</a:t>
            </a:r>
            <a:r>
              <a:rPr lang="en-US" baseline="0" dirty="0" smtClean="0"/>
              <a:t> manure and litter management, some operations may choose to temporarily modify the LOS or PBA Access Points for loading or unloading.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16</a:t>
            </a:fld>
            <a:endParaRPr lang="en-US"/>
          </a:p>
        </p:txBody>
      </p:sp>
    </p:spTree>
    <p:extLst>
      <p:ext uri="{BB962C8B-B14F-4D97-AF65-F5344CB8AC3E}">
        <p14:creationId xmlns:p14="http://schemas.microsoft.com/office/powerpoint/2010/main" val="1644892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Many wild waterfowl may carry AI virus and pass the virus in their feces, potentially contaminating surface water such as lakes, ponds, rivers, and streams. Water crosses the LOS daily and could pose a risk for transmission of AI virus.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Biosecurity Coordinator should take steps to ensure that any water used within the poultry site for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drinking, cooling, or washing is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clean and free of disease agents.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Water sourced from a contained</a:t>
            </a:r>
            <a:r>
              <a:rPr lang="en-US" sz="1200" kern="1200" baseline="0" dirty="0" smtClean="0">
                <a:solidFill>
                  <a:schemeClr val="tx1"/>
                </a:solidFill>
                <a:effectLst/>
                <a:latin typeface="+mn-lt"/>
                <a:ea typeface="+mn-ea"/>
                <a:cs typeface="+mn-cs"/>
              </a:rPr>
              <a:t> supply such as a well or municipal system is recommended. </a:t>
            </a:r>
            <a:r>
              <a:rPr lang="en-US" sz="1200" b="1" kern="120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Water should be testing and treated as needed to eliminate any potential contamination with disease agents, and these processes should be described in the biosecurity plan. </a:t>
            </a:r>
            <a:r>
              <a:rPr lang="en-US" sz="1200" b="1" kern="1200" dirty="0" smtClean="0">
                <a:solidFill>
                  <a:schemeClr val="tx1"/>
                </a:solidFill>
                <a:effectLst/>
                <a:latin typeface="+mn-lt"/>
                <a:ea typeface="+mn-ea"/>
                <a:cs typeface="+mn-cs"/>
              </a:rPr>
              <a:t>[CLICK] </a:t>
            </a:r>
            <a:r>
              <a:rPr lang="en-US" sz="1200" kern="1200" baseline="0" dirty="0" smtClean="0">
                <a:solidFill>
                  <a:schemeClr val="tx1"/>
                </a:solidFill>
                <a:effectLst/>
                <a:latin typeface="+mn-lt"/>
                <a:ea typeface="+mn-ea"/>
                <a:cs typeface="+mn-cs"/>
              </a:rPr>
              <a:t>If surface water is used for cleaning, subsequent disinfection should be employed to prevent disease transmission. Any water not treated should provide evidence of a risk assessment and mitigation processes used.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17</a:t>
            </a:fld>
            <a:endParaRPr lang="en-US"/>
          </a:p>
        </p:txBody>
      </p:sp>
    </p:spTree>
    <p:extLst>
      <p:ext uri="{BB962C8B-B14F-4D97-AF65-F5344CB8AC3E}">
        <p14:creationId xmlns:p14="http://schemas.microsoft.com/office/powerpoint/2010/main" val="3190943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Feed, feed ingredients, bedding, and replacement litter can be contaminated if exposed to wild waterfowl or other birds, insects or rodents that might be carrying AI virus.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These items should be delivered, stored and maintained in a manner that limits exposure to and contamination by wild birds, rodents, insects, and other animals.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There should be a daily feed spill check, with immediate cleanup if necessary.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It is important to consider the entry and movement of feed delivery vehicles and the feed they carry when determining the best location for the PBA and Access Points.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It may be necessary to temporarily modify the PBA if there is extensive unloading of grains during harvest.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Biosecurity Coordinator should include in the site-specific biosecurity plan measures to limit exposure of feed, feed ingredients and replacement litter to contamination by wild birds, rodents, insects, and other animals. This may include written protocols, log sheets, guidance for contractors, and</a:t>
            </a:r>
            <a:r>
              <a:rPr lang="en-US" sz="1200" kern="1200" baseline="0" dirty="0" smtClean="0">
                <a:solidFill>
                  <a:schemeClr val="tx1"/>
                </a:solidFill>
                <a:effectLst/>
                <a:latin typeface="+mn-lt"/>
                <a:ea typeface="+mn-ea"/>
                <a:cs typeface="+mn-cs"/>
              </a:rPr>
              <a:t> so on.</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18</a:t>
            </a:fld>
            <a:endParaRPr lang="en-US"/>
          </a:p>
        </p:txBody>
      </p:sp>
    </p:spTree>
    <p:extLst>
      <p:ext uri="{BB962C8B-B14F-4D97-AF65-F5344CB8AC3E}">
        <p14:creationId xmlns:p14="http://schemas.microsoft.com/office/powerpoint/2010/main" val="2819271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Auditing of the biosecurity principles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is based on flock size as outlined in the Code of Federal Regulations. Audits will be conducted based on the judgement of the Official</a:t>
            </a:r>
            <a:r>
              <a:rPr lang="en-US" sz="1200" kern="1200" baseline="0" dirty="0" smtClean="0">
                <a:solidFill>
                  <a:schemeClr val="tx1"/>
                </a:solidFill>
                <a:effectLst/>
                <a:latin typeface="+mn-lt"/>
                <a:ea typeface="+mn-ea"/>
                <a:cs typeface="+mn-cs"/>
              </a:rPr>
              <a:t> State Agency responsible, or</a:t>
            </a:r>
            <a:r>
              <a:rPr lang="en-US" sz="1200" kern="1200" dirty="0" smtClean="0">
                <a:solidFill>
                  <a:schemeClr val="tx1"/>
                </a:solidFill>
                <a:effectLst/>
                <a:latin typeface="+mn-lt"/>
                <a:ea typeface="+mn-ea"/>
                <a:cs typeface="+mn-cs"/>
              </a:rPr>
              <a:t> at least once every two years. Each audit requires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biosecurity plan’s training materials,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documentation of implementation of the NPIP Biosecurity Principles,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corrective actions taken, and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the Biosecurity Coordinator’s annual review to be audited for completeness and compliance with the NPIP Biosecurity Principles.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Those participants who failed the initial document audit conducted may elect to have a check audit performed by a team appointed by National NPIP Office.</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19</a:t>
            </a:fld>
            <a:endParaRPr lang="en-US"/>
          </a:p>
        </p:txBody>
      </p:sp>
    </p:spTree>
    <p:extLst>
      <p:ext uri="{BB962C8B-B14F-4D97-AF65-F5344CB8AC3E}">
        <p14:creationId xmlns:p14="http://schemas.microsoft.com/office/powerpoint/2010/main" val="8055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outbreak of a </a:t>
            </a:r>
            <a:r>
              <a:rPr lang="en-US" sz="1200" dirty="0" smtClean="0"/>
              <a:t>disease agent—especially</a:t>
            </a:r>
            <a:r>
              <a:rPr lang="en-US" sz="1200" baseline="0" dirty="0" smtClean="0"/>
              <a:t> </a:t>
            </a:r>
            <a:r>
              <a:rPr lang="en-US" sz="1200" dirty="0" smtClean="0"/>
              <a:t>avian </a:t>
            </a:r>
            <a:r>
              <a:rPr lang="en-US" sz="1200" kern="1200" dirty="0" smtClean="0">
                <a:solidFill>
                  <a:schemeClr val="tx1"/>
                </a:solidFill>
                <a:effectLst/>
                <a:latin typeface="+mn-lt"/>
                <a:ea typeface="+mn-ea"/>
                <a:cs typeface="+mn-cs"/>
              </a:rPr>
              <a:t>influenza</a:t>
            </a:r>
            <a:r>
              <a:rPr lang="en-US" sz="1200" dirty="0" smtClean="0"/>
              <a:t>—</a:t>
            </a:r>
            <a:r>
              <a:rPr lang="en-US" sz="1200" kern="1200" dirty="0" smtClean="0">
                <a:solidFill>
                  <a:schemeClr val="tx1"/>
                </a:solidFill>
                <a:effectLst/>
                <a:latin typeface="+mn-lt"/>
                <a:ea typeface="+mn-ea"/>
                <a:cs typeface="+mn-cs"/>
              </a:rPr>
              <a:t>can have devastating effects </a:t>
            </a:r>
            <a:r>
              <a:rPr lang="en-US" dirty="0" smtClean="0"/>
              <a:t>on animal health and international trade.</a:t>
            </a:r>
            <a:r>
              <a:rPr lang="en-US" baseline="0" dirty="0" smtClean="0"/>
              <a:t> </a:t>
            </a:r>
            <a:r>
              <a:rPr lang="en-US" b="1" baseline="0" dirty="0" smtClean="0"/>
              <a:t>[CLICK] </a:t>
            </a:r>
            <a:r>
              <a:rPr lang="en-US" sz="1200" kern="1200" dirty="0" smtClean="0">
                <a:solidFill>
                  <a:schemeClr val="tx1"/>
                </a:solidFill>
                <a:effectLst/>
                <a:latin typeface="+mn-lt"/>
                <a:ea typeface="+mn-ea"/>
                <a:cs typeface="+mn-cs"/>
              </a:rPr>
              <a:t>To prevent an AI outbreak, it is the responsibility of everyone involved in raising a flock to keep poultry flocks from becoming infected by focusing on biosecurity they can control on their premises. </a:t>
            </a: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Biosecurity approaches are both structural and operational. Structural biosecurity is built into the physical construction and maintenance of a facility. Operational biosecurity involves management practices designed to prevent the introduction and spread of disease agents onto or off of an animal production premises. </a:t>
            </a:r>
            <a:r>
              <a:rPr lang="en-US" sz="1200" b="1" kern="1200" dirty="0" smtClean="0">
                <a:solidFill>
                  <a:schemeClr val="tx1"/>
                </a:solidFill>
                <a:effectLst/>
                <a:latin typeface="+mn-lt"/>
                <a:ea typeface="+mn-ea"/>
                <a:cs typeface="+mn-cs"/>
              </a:rPr>
              <a:t>[CLICK]</a:t>
            </a:r>
            <a:r>
              <a:rPr lang="en-US" sz="1200" b="1"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Poultry diseases, especially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High</a:t>
            </a:r>
            <a:r>
              <a:rPr lang="en-US" sz="1200" b="0" kern="1200" baseline="0" dirty="0" smtClean="0">
                <a:solidFill>
                  <a:schemeClr val="tx1"/>
                </a:solidFill>
                <a:effectLst/>
                <a:latin typeface="+mn-lt"/>
                <a:ea typeface="+mn-ea"/>
                <a:cs typeface="+mn-cs"/>
              </a:rPr>
              <a:t> Pathogenicity </a:t>
            </a:r>
            <a:r>
              <a:rPr lang="en-US" sz="1200" b="0" kern="1200" dirty="0" smtClean="0">
                <a:solidFill>
                  <a:schemeClr val="tx1"/>
                </a:solidFill>
                <a:effectLst/>
                <a:latin typeface="+mn-lt"/>
                <a:ea typeface="+mn-ea"/>
                <a:cs typeface="+mn-cs"/>
              </a:rPr>
              <a:t>AI (HPAI)</a:t>
            </a:r>
            <a:r>
              <a:rPr lang="en-US" sz="1200" b="0" kern="1200" baseline="0" dirty="0" smtClean="0">
                <a:solidFill>
                  <a:schemeClr val="tx1"/>
                </a:solidFill>
                <a:effectLst/>
                <a:latin typeface="+mn-lt"/>
                <a:ea typeface="+mn-ea"/>
                <a:cs typeface="+mn-cs"/>
              </a:rPr>
              <a:t> will test the effectiveness of operational biosecurity, because successful implementation of these practices depends on </a:t>
            </a:r>
            <a:r>
              <a:rPr lang="en-US" sz="1200" b="1" kern="1200" baseline="0" dirty="0" smtClean="0">
                <a:solidFill>
                  <a:schemeClr val="tx1"/>
                </a:solidFill>
                <a:effectLst/>
                <a:latin typeface="+mn-lt"/>
                <a:ea typeface="+mn-ea"/>
                <a:cs typeface="+mn-cs"/>
              </a:rPr>
              <a:t>[CLICK] </a:t>
            </a:r>
            <a:r>
              <a:rPr lang="en-US" sz="1200" b="0" kern="1200" baseline="0" dirty="0" smtClean="0">
                <a:solidFill>
                  <a:schemeClr val="tx1"/>
                </a:solidFill>
                <a:effectLst/>
                <a:latin typeface="+mn-lt"/>
                <a:ea typeface="+mn-ea"/>
                <a:cs typeface="+mn-cs"/>
              </a:rPr>
              <a:t>the awareness level and behavior of individuals on the operation.</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2</a:t>
            </a:fld>
            <a:endParaRPr lang="en-US"/>
          </a:p>
        </p:txBody>
      </p:sp>
    </p:spTree>
    <p:extLst>
      <p:ext uri="{BB962C8B-B14F-4D97-AF65-F5344CB8AC3E}">
        <p14:creationId xmlns:p14="http://schemas.microsoft.com/office/powerpoint/2010/main" val="239155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Congratulations! You, the biosecurity</a:t>
            </a:r>
            <a:r>
              <a:rPr lang="en-US" baseline="0" dirty="0" smtClean="0"/>
              <a:t> coordinator, designee, or on-site manager, have </a:t>
            </a:r>
            <a:r>
              <a:rPr lang="en-US" sz="1200" b="1" kern="1200" dirty="0" smtClean="0">
                <a:solidFill>
                  <a:schemeClr val="tx1"/>
                </a:solidFill>
                <a:effectLst/>
                <a:latin typeface="+mn-lt"/>
                <a:ea typeface="+mn-ea"/>
                <a:cs typeface="+mn-cs"/>
              </a:rPr>
              <a:t>[CLICK] </a:t>
            </a:r>
            <a:r>
              <a:rPr lang="en-US" baseline="0" dirty="0" smtClean="0"/>
              <a:t>completed the lesson on “Implementation of Poultry Biosecurity.” If you have not already, you should also </a:t>
            </a:r>
            <a:r>
              <a:rPr lang="en-US" sz="1200" b="1" kern="1200" dirty="0" smtClean="0">
                <a:solidFill>
                  <a:schemeClr val="tx1"/>
                </a:solidFill>
                <a:effectLst/>
                <a:latin typeface="+mn-lt"/>
                <a:ea typeface="+mn-ea"/>
                <a:cs typeface="+mn-cs"/>
              </a:rPr>
              <a:t>[CLICK] </a:t>
            </a:r>
            <a:r>
              <a:rPr lang="en-US" baseline="0" dirty="0" smtClean="0"/>
              <a:t>review the lesson called, “Do Not Bring Disease to the Poultry Site,” which covers key biosecurity measures, especially those that individuals working on the operation may need to take before arrival, and important measures to respect the LOS. Additionally, </a:t>
            </a:r>
            <a:r>
              <a:rPr lang="en-US" sz="1200" b="1" kern="1200" dirty="0" smtClean="0">
                <a:solidFill>
                  <a:schemeClr val="tx1"/>
                </a:solidFill>
                <a:effectLst/>
                <a:latin typeface="+mn-lt"/>
                <a:ea typeface="+mn-ea"/>
                <a:cs typeface="+mn-cs"/>
              </a:rPr>
              <a:t>[CLICK] </a:t>
            </a:r>
            <a:r>
              <a:rPr lang="en-US" baseline="0" dirty="0" smtClean="0"/>
              <a:t>review the lessons called “Understanding the Perimeter Buffer Area” and </a:t>
            </a:r>
            <a:r>
              <a:rPr lang="en-US" sz="1200" b="1" kern="1200" dirty="0" smtClean="0">
                <a:solidFill>
                  <a:schemeClr val="tx1"/>
                </a:solidFill>
                <a:effectLst/>
                <a:latin typeface="+mn-lt"/>
                <a:ea typeface="+mn-ea"/>
                <a:cs typeface="+mn-cs"/>
              </a:rPr>
              <a:t>[CLICK] </a:t>
            </a:r>
            <a:r>
              <a:rPr lang="en-US" baseline="0" dirty="0" smtClean="0"/>
              <a:t>“Understanding the Line of Separation.” </a:t>
            </a:r>
            <a:r>
              <a:rPr lang="en-US" sz="1200" b="1" kern="1200" dirty="0" smtClean="0">
                <a:solidFill>
                  <a:schemeClr val="tx1"/>
                </a:solidFill>
                <a:effectLst/>
                <a:latin typeface="+mn-lt"/>
                <a:ea typeface="+mn-ea"/>
                <a:cs typeface="+mn-cs"/>
              </a:rPr>
              <a:t>[CLICK] </a:t>
            </a:r>
            <a:r>
              <a:rPr lang="en-US" baseline="0" dirty="0" smtClean="0"/>
              <a:t>Then it is time to implement your written site-specific enhanced biosecurity plan on your operation, </a:t>
            </a:r>
            <a:r>
              <a:rPr lang="en-US" sz="1200" b="1" kern="1200" dirty="0" smtClean="0">
                <a:solidFill>
                  <a:schemeClr val="tx1"/>
                </a:solidFill>
                <a:effectLst/>
                <a:latin typeface="+mn-lt"/>
                <a:ea typeface="+mn-ea"/>
                <a:cs typeface="+mn-cs"/>
              </a:rPr>
              <a:t>[CLICK] </a:t>
            </a:r>
            <a:r>
              <a:rPr lang="en-US" baseline="0" dirty="0" smtClean="0"/>
              <a:t>ensure training of all essential personnel, and document this training.</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20</a:t>
            </a:fld>
            <a:endParaRPr lang="en-US"/>
          </a:p>
        </p:txBody>
      </p:sp>
    </p:spTree>
    <p:extLst>
      <p:ext uri="{BB962C8B-B14F-4D97-AF65-F5344CB8AC3E}">
        <p14:creationId xmlns:p14="http://schemas.microsoft.com/office/powerpoint/2010/main" val="1542111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Development of poultry biosecurity training materials was funded by USDA. This video was written and produced by the Center for Food Security and Public Health at Iowa State University, College of Veterinary Medicine.</a:t>
            </a:r>
            <a:endParaRPr lang="en-US" b="0" dirty="0"/>
          </a:p>
        </p:txBody>
      </p:sp>
      <p:sp>
        <p:nvSpPr>
          <p:cNvPr id="4" name="Slide Number Placeholder 3"/>
          <p:cNvSpPr>
            <a:spLocks noGrp="1"/>
          </p:cNvSpPr>
          <p:nvPr>
            <p:ph type="sldNum" sz="quarter" idx="10"/>
          </p:nvPr>
        </p:nvSpPr>
        <p:spPr/>
        <p:txBody>
          <a:bodyPr/>
          <a:lstStyle/>
          <a:p>
            <a:fld id="{CC099BCB-0BFB-4237-87CF-0078456A4C8A}" type="slidenum">
              <a:rPr lang="en-US" smtClean="0"/>
              <a:t>21</a:t>
            </a:fld>
            <a:endParaRPr lang="en-US"/>
          </a:p>
        </p:txBody>
      </p:sp>
    </p:spTree>
    <p:extLst>
      <p:ext uri="{BB962C8B-B14F-4D97-AF65-F5344CB8AC3E}">
        <p14:creationId xmlns:p14="http://schemas.microsoft.com/office/powerpoint/2010/main" val="3185746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Biosecurity Coordinators </a:t>
            </a:r>
            <a:r>
              <a:rPr lang="en-US" dirty="0"/>
              <a:t>are responsible for </a:t>
            </a:r>
            <a:r>
              <a:rPr lang="en-US" b="1" dirty="0" smtClean="0"/>
              <a:t>[CLICK] </a:t>
            </a:r>
            <a:r>
              <a:rPr lang="en-US" dirty="0" smtClean="0"/>
              <a:t>writing </a:t>
            </a:r>
            <a:r>
              <a:rPr lang="en-US" dirty="0"/>
              <a:t>a biosecurity plan specific to the operation, with the assistance of a veterinarian, and </a:t>
            </a:r>
            <a:r>
              <a:rPr lang="en-US" b="1" dirty="0" smtClean="0"/>
              <a:t>[CLICK]</a:t>
            </a:r>
            <a:r>
              <a:rPr lang="en-US" b="1" baseline="0" dirty="0" smtClean="0"/>
              <a:t> </a:t>
            </a:r>
            <a:r>
              <a:rPr lang="en-US" dirty="0" smtClean="0"/>
              <a:t>implementing or supporting the </a:t>
            </a:r>
            <a:r>
              <a:rPr lang="en-US" dirty="0"/>
              <a:t>training of all </a:t>
            </a:r>
            <a:r>
              <a:rPr lang="en-US" dirty="0" smtClean="0"/>
              <a:t>employees</a:t>
            </a:r>
            <a:r>
              <a:rPr lang="en-US" baseline="0" dirty="0" smtClean="0"/>
              <a:t> and other </a:t>
            </a:r>
            <a:r>
              <a:rPr lang="en-US" dirty="0" smtClean="0"/>
              <a:t>personnel who enter the site. The on-site manager, who may be the same or different than the Biosecurity Coordinator, and any designees, are responsible for ensuring that the biosecurity practices for that location are followed on</a:t>
            </a:r>
            <a:r>
              <a:rPr lang="en-US" baseline="0" dirty="0" smtClean="0"/>
              <a:t> a daily basis. </a:t>
            </a:r>
            <a:r>
              <a:rPr lang="en-US" b="1" baseline="0" dirty="0" smtClean="0"/>
              <a:t>[CLICK] </a:t>
            </a:r>
            <a:r>
              <a:rPr lang="en-US" dirty="0" smtClean="0"/>
              <a:t>Everyone </a:t>
            </a:r>
            <a:r>
              <a:rPr lang="en-US" dirty="0"/>
              <a:t>working on the poultry operation is responsible for implementing the plan on </a:t>
            </a:r>
            <a:r>
              <a:rPr lang="en-US" dirty="0" smtClean="0"/>
              <a:t>that </a:t>
            </a:r>
            <a:r>
              <a:rPr lang="en-US" dirty="0"/>
              <a:t>operation.</a:t>
            </a:r>
          </a:p>
        </p:txBody>
      </p:sp>
      <p:sp>
        <p:nvSpPr>
          <p:cNvPr id="4" name="Slide Number Placeholder 3"/>
          <p:cNvSpPr>
            <a:spLocks noGrp="1"/>
          </p:cNvSpPr>
          <p:nvPr>
            <p:ph type="sldNum" sz="quarter" idx="10"/>
          </p:nvPr>
        </p:nvSpPr>
        <p:spPr/>
        <p:txBody>
          <a:bodyPr/>
          <a:lstStyle/>
          <a:p>
            <a:fld id="{22509E53-18C8-4A0C-9E11-3F73E37B5FE6}" type="slidenum">
              <a:rPr lang="en-US" smtClean="0"/>
              <a:t>3</a:t>
            </a:fld>
            <a:endParaRPr lang="en-US"/>
          </a:p>
        </p:txBody>
      </p:sp>
    </p:spTree>
    <p:extLst>
      <p:ext uri="{BB962C8B-B14F-4D97-AF65-F5344CB8AC3E}">
        <p14:creationId xmlns:p14="http://schemas.microsoft.com/office/powerpoint/2010/main" val="372650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Biosecurity Coordinator’s most important duties is developing the site-specific written biosecurity plan. The plan should </a:t>
            </a:r>
            <a:r>
              <a:rPr lang="en-US" b="1" dirty="0" smtClean="0"/>
              <a:t>[CLICK] </a:t>
            </a:r>
            <a:r>
              <a:rPr lang="en-US" dirty="0" smtClean="0"/>
              <a:t>define the scope of your operation, clearly</a:t>
            </a:r>
            <a:r>
              <a:rPr lang="en-US" baseline="0" dirty="0" smtClean="0"/>
              <a:t> describing </a:t>
            </a:r>
            <a:r>
              <a:rPr lang="en-US" sz="1200" kern="1200" dirty="0" smtClean="0">
                <a:solidFill>
                  <a:schemeClr val="tx1"/>
                </a:solidFill>
                <a:effectLst/>
                <a:latin typeface="+mn-lt"/>
                <a:ea typeface="+mn-ea"/>
                <a:cs typeface="+mn-cs"/>
              </a:rPr>
              <a:t>all types of poultry and other species, and </a:t>
            </a:r>
            <a:r>
              <a:rPr lang="en-US" sz="1200" b="1" kern="1200" dirty="0" smtClean="0">
                <a:solidFill>
                  <a:schemeClr val="tx1"/>
                </a:solidFill>
                <a:effectLst/>
                <a:latin typeface="+mn-lt"/>
                <a:ea typeface="+mn-ea"/>
                <a:cs typeface="+mn-cs"/>
              </a:rPr>
              <a:t>[CLICK]</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should describe poultry houses or other areas where the</a:t>
            </a:r>
            <a:r>
              <a:rPr lang="en-US" sz="1200" kern="1200" baseline="0" dirty="0" smtClean="0">
                <a:solidFill>
                  <a:schemeClr val="tx1"/>
                </a:solidFill>
                <a:effectLst/>
                <a:latin typeface="+mn-lt"/>
                <a:ea typeface="+mn-ea"/>
                <a:cs typeface="+mn-cs"/>
              </a:rPr>
              <a:t> birds </a:t>
            </a:r>
            <a:r>
              <a:rPr lang="en-US" sz="1200" kern="1200" dirty="0" smtClean="0">
                <a:solidFill>
                  <a:schemeClr val="tx1"/>
                </a:solidFill>
                <a:effectLst/>
                <a:latin typeface="+mn-lt"/>
                <a:ea typeface="+mn-ea"/>
                <a:cs typeface="+mn-cs"/>
              </a:rPr>
              <a:t>are housed or raised, and include the </a:t>
            </a:r>
            <a:r>
              <a:rPr lang="en-US" sz="1200" b="1" kern="120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Premises Identification Number,</a:t>
            </a:r>
            <a:r>
              <a:rPr lang="en-US" sz="1200" kern="1200" baseline="0" dirty="0" smtClean="0">
                <a:solidFill>
                  <a:schemeClr val="tx1"/>
                </a:solidFill>
                <a:effectLst/>
                <a:latin typeface="+mn-lt"/>
                <a:ea typeface="+mn-ea"/>
                <a:cs typeface="+mn-cs"/>
              </a:rPr>
              <a:t> or PIN, for each.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If you do not have a PIN</a:t>
            </a:r>
            <a:r>
              <a:rPr lang="en-US" sz="1200" kern="1200" baseline="0" dirty="0" smtClean="0">
                <a:solidFill>
                  <a:schemeClr val="tx1"/>
                </a:solidFill>
                <a:effectLst/>
                <a:latin typeface="+mn-lt"/>
                <a:ea typeface="+mn-ea"/>
                <a:cs typeface="+mn-cs"/>
              </a:rPr>
              <a:t> for your site, you may request one from the office of your State Animal Health Official. </a:t>
            </a:r>
            <a:r>
              <a:rPr lang="en-US" sz="1200" b="1" kern="1200" baseline="0" dirty="0" smtClean="0">
                <a:solidFill>
                  <a:schemeClr val="tx1"/>
                </a:solidFill>
                <a:effectLst/>
                <a:latin typeface="+mn-lt"/>
                <a:ea typeface="+mn-ea"/>
                <a:cs typeface="+mn-cs"/>
              </a:rPr>
              <a:t>[CLICK] </a:t>
            </a:r>
            <a:r>
              <a:rPr lang="en-US" sz="1200" kern="1200" dirty="0" smtClean="0">
                <a:solidFill>
                  <a:schemeClr val="tx1"/>
                </a:solidFill>
                <a:effectLst/>
                <a:latin typeface="+mn-lt"/>
                <a:ea typeface="+mn-ea"/>
                <a:cs typeface="+mn-cs"/>
              </a:rPr>
              <a:t>It is best to consider each farm with poultry at non-adjacent locations or multiple locations that must be accessed via a public road as a separate site, with a separate Premises Identification Number (PIN), and therefore, a separate biosecurity plan. However, sites under common ownership and/or management, such as production sites within a complex, or complexes managed by the same company, may follow a common biosecurity program, and thus these site-specific plans may have significant overlap. </a:t>
            </a:r>
            <a:r>
              <a:rPr lang="en-US" sz="1200" b="1" kern="1200" dirty="0" smtClean="0">
                <a:solidFill>
                  <a:schemeClr val="tx1"/>
                </a:solidFill>
                <a:effectLst/>
                <a:latin typeface="+mn-lt"/>
                <a:ea typeface="+mn-ea"/>
                <a:cs typeface="+mn-cs"/>
              </a:rPr>
              <a:t>[CLICK] </a:t>
            </a:r>
            <a:r>
              <a:rPr lang="en-US" dirty="0" smtClean="0"/>
              <a:t>Your plan should include a labeled map of the premises. </a:t>
            </a:r>
            <a:r>
              <a:rPr lang="en-US" b="1" dirty="0" smtClean="0"/>
              <a:t>[CLICK] </a:t>
            </a:r>
            <a:r>
              <a:rPr lang="en-US" dirty="0" smtClean="0"/>
              <a:t>You should also ensure that all individuals entering the operation frequently have access to a copy of the biosecurity plan. It is important to review the plan at least annually and whenever the operation goes through a change that affects biosecurity.</a:t>
            </a:r>
            <a:endParaRPr lang="en-US" dirty="0"/>
          </a:p>
        </p:txBody>
      </p:sp>
      <p:sp>
        <p:nvSpPr>
          <p:cNvPr id="4" name="Slide Number Placeholder 3"/>
          <p:cNvSpPr>
            <a:spLocks noGrp="1"/>
          </p:cNvSpPr>
          <p:nvPr>
            <p:ph type="sldNum" sz="quarter" idx="10"/>
          </p:nvPr>
        </p:nvSpPr>
        <p:spPr/>
        <p:txBody>
          <a:bodyPr/>
          <a:lstStyle/>
          <a:p>
            <a:fld id="{ECB2628C-6F04-4BB4-985B-B24C3DD4609A}" type="slidenum">
              <a:rPr lang="en-US" smtClean="0"/>
              <a:t>4</a:t>
            </a:fld>
            <a:endParaRPr lang="en-US"/>
          </a:p>
        </p:txBody>
      </p:sp>
    </p:spTree>
    <p:extLst>
      <p:ext uri="{BB962C8B-B14F-4D97-AF65-F5344CB8AC3E}">
        <p14:creationId xmlns:p14="http://schemas.microsoft.com/office/powerpoint/2010/main" val="333485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www.poultrybiosecurity.org includes </a:t>
            </a:r>
            <a:r>
              <a:rPr lang="en-US" dirty="0"/>
              <a:t>many tools to assist in writing your site-specific biosecurity plan. </a:t>
            </a:r>
            <a:r>
              <a:rPr lang="en-US" b="1" dirty="0" smtClean="0"/>
              <a:t>[CLICK]</a:t>
            </a:r>
            <a:r>
              <a:rPr lang="en-US" b="1" baseline="0" dirty="0" smtClean="0"/>
              <a:t> </a:t>
            </a:r>
            <a:r>
              <a:rPr lang="en-US" dirty="0" smtClean="0"/>
              <a:t>A Checklist </a:t>
            </a:r>
            <a:r>
              <a:rPr lang="en-US" dirty="0"/>
              <a:t>for </a:t>
            </a:r>
            <a:r>
              <a:rPr lang="en-US" dirty="0" smtClean="0"/>
              <a:t>Self-Assessment of Implementing Poultry </a:t>
            </a:r>
            <a:r>
              <a:rPr lang="en-US" dirty="0"/>
              <a:t>Biosecurity </a:t>
            </a:r>
            <a:r>
              <a:rPr lang="en-US" dirty="0" smtClean="0"/>
              <a:t>highlights key biosecurity practices </a:t>
            </a:r>
            <a:r>
              <a:rPr lang="en-US" b="1" dirty="0" smtClean="0"/>
              <a:t>[CLICK]</a:t>
            </a:r>
            <a:r>
              <a:rPr lang="en-US" b="1" baseline="0" dirty="0" smtClean="0"/>
              <a:t> </a:t>
            </a:r>
            <a:r>
              <a:rPr lang="en-US" dirty="0" smtClean="0"/>
              <a:t>and </a:t>
            </a:r>
            <a:r>
              <a:rPr lang="en-US" dirty="0"/>
              <a:t>a corresponding Informational Manual provides in-depth guidance on planning and implementing each checklist item. </a:t>
            </a:r>
            <a:r>
              <a:rPr lang="en-US" b="1" dirty="0" smtClean="0"/>
              <a:t>[CLICK]</a:t>
            </a:r>
            <a:r>
              <a:rPr lang="en-US" b="1" baseline="0" dirty="0" smtClean="0"/>
              <a:t> </a:t>
            </a:r>
            <a:r>
              <a:rPr lang="en-US" b="0" baseline="0" dirty="0" smtClean="0"/>
              <a:t>Customizable templates help you to create a comprehensive biosecurity plan for your site. </a:t>
            </a:r>
            <a:r>
              <a:rPr lang="en-US" b="1" baseline="0" dirty="0" smtClean="0"/>
              <a:t>[CLICK] </a:t>
            </a:r>
            <a:r>
              <a:rPr lang="en-US" dirty="0" smtClean="0"/>
              <a:t>Factsheets for employees</a:t>
            </a:r>
            <a:r>
              <a:rPr lang="en-US" baseline="0" dirty="0" smtClean="0"/>
              <a:t> or visitors to your operation are available </a:t>
            </a:r>
            <a:r>
              <a:rPr lang="en-US" b="1" baseline="0" dirty="0" smtClean="0"/>
              <a:t>[CLICK] </a:t>
            </a:r>
            <a:r>
              <a:rPr lang="en-US" dirty="0" smtClean="0"/>
              <a:t>as </a:t>
            </a:r>
            <a:r>
              <a:rPr lang="en-US" dirty="0"/>
              <a:t>well as </a:t>
            </a:r>
            <a:r>
              <a:rPr lang="en-US" dirty="0" smtClean="0"/>
              <a:t>example</a:t>
            </a:r>
            <a:r>
              <a:rPr lang="en-US" baseline="0" dirty="0" smtClean="0"/>
              <a:t> </a:t>
            </a:r>
            <a:r>
              <a:rPr lang="en-US" dirty="0" smtClean="0"/>
              <a:t>logs </a:t>
            </a:r>
            <a:r>
              <a:rPr lang="en-US" dirty="0"/>
              <a:t>that may be used to track movements and </a:t>
            </a:r>
            <a:r>
              <a:rPr lang="en-US" dirty="0" smtClean="0"/>
              <a:t>forms for other </a:t>
            </a:r>
            <a:r>
              <a:rPr lang="en-US" dirty="0"/>
              <a:t>biosecurity records. </a:t>
            </a:r>
            <a:r>
              <a:rPr lang="en-US" dirty="0" smtClean="0"/>
              <a:t>The</a:t>
            </a:r>
            <a:r>
              <a:rPr lang="en-US" baseline="0" dirty="0" smtClean="0"/>
              <a:t> remainder of this presentation highlights aspects of biosecurity that are particularly important to consider when writing, training on, and implementing your site’s biosecurity plan.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5</a:t>
            </a:fld>
            <a:endParaRPr lang="en-US"/>
          </a:p>
        </p:txBody>
      </p:sp>
    </p:spTree>
    <p:extLst>
      <p:ext uri="{BB962C8B-B14F-4D97-AF65-F5344CB8AC3E}">
        <p14:creationId xmlns:p14="http://schemas.microsoft.com/office/powerpoint/2010/main" val="280994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It is important for both the Biosecurity </a:t>
            </a:r>
            <a:r>
              <a:rPr lang="en-US" dirty="0" smtClean="0"/>
              <a:t>Coordinator, designees, on-site managers, </a:t>
            </a:r>
            <a:r>
              <a:rPr lang="en-US" dirty="0"/>
              <a:t>and </a:t>
            </a:r>
            <a:r>
              <a:rPr lang="en-US" dirty="0" smtClean="0"/>
              <a:t>other</a:t>
            </a:r>
            <a:r>
              <a:rPr lang="en-US" baseline="0" dirty="0" smtClean="0"/>
              <a:t> </a:t>
            </a:r>
            <a:r>
              <a:rPr lang="en-US" dirty="0" smtClean="0"/>
              <a:t>essential personnel, such as managers and caretakers, who are working </a:t>
            </a:r>
            <a:r>
              <a:rPr lang="en-US" dirty="0"/>
              <a:t>on the operation to be familiar with the </a:t>
            </a:r>
            <a:r>
              <a:rPr lang="en-US" dirty="0" smtClean="0"/>
              <a:t>biosecurity </a:t>
            </a:r>
            <a:r>
              <a:rPr lang="en-US" dirty="0"/>
              <a:t>plan, </a:t>
            </a:r>
            <a:r>
              <a:rPr lang="en-US" dirty="0" smtClean="0"/>
              <a:t>including </a:t>
            </a:r>
            <a:r>
              <a:rPr lang="en-US" b="1" dirty="0" smtClean="0"/>
              <a:t>[CLICK]</a:t>
            </a:r>
            <a:r>
              <a:rPr lang="en-US" b="1" baseline="0" dirty="0" smtClean="0"/>
              <a:t> </a:t>
            </a:r>
            <a:r>
              <a:rPr lang="en-US" dirty="0" smtClean="0"/>
              <a:t>procedures for</a:t>
            </a:r>
            <a:r>
              <a:rPr lang="en-US" baseline="0" dirty="0" smtClean="0"/>
              <a:t> the entire premises or company as well as specific farm sites. </a:t>
            </a:r>
            <a:r>
              <a:rPr lang="en-US" b="1" baseline="0" dirty="0" smtClean="0"/>
              <a:t>[CLICK] </a:t>
            </a:r>
            <a:r>
              <a:rPr lang="en-US" baseline="0" dirty="0" smtClean="0"/>
              <a:t>It is important for these personnel t</a:t>
            </a:r>
            <a:r>
              <a:rPr lang="en-US" dirty="0" smtClean="0"/>
              <a:t>o understand </a:t>
            </a:r>
            <a:r>
              <a:rPr lang="en-US" dirty="0"/>
              <a:t>the importance of biosecurity, and </a:t>
            </a:r>
            <a:r>
              <a:rPr lang="en-US" b="1" dirty="0" smtClean="0"/>
              <a:t>[CLICK] </a:t>
            </a:r>
            <a:r>
              <a:rPr lang="en-US" dirty="0" smtClean="0"/>
              <a:t>to </a:t>
            </a:r>
            <a:r>
              <a:rPr lang="en-US" dirty="0"/>
              <a:t>understand the reporting process </a:t>
            </a:r>
            <a:r>
              <a:rPr lang="en-US" dirty="0" smtClean="0"/>
              <a:t>for, </a:t>
            </a:r>
            <a:r>
              <a:rPr lang="en-US" dirty="0"/>
              <a:t>and consequences </a:t>
            </a:r>
            <a:r>
              <a:rPr lang="en-US" dirty="0" smtClean="0"/>
              <a:t>of, </a:t>
            </a:r>
            <a:r>
              <a:rPr lang="en-US" dirty="0"/>
              <a:t>non-compliance. </a:t>
            </a:r>
            <a:r>
              <a:rPr lang="en-US" b="1" dirty="0" smtClean="0"/>
              <a:t>[CLICK]</a:t>
            </a:r>
            <a:r>
              <a:rPr lang="en-US" b="1" baseline="0" dirty="0" smtClean="0"/>
              <a:t> </a:t>
            </a:r>
            <a:r>
              <a:rPr lang="en-US" dirty="0" smtClean="0"/>
              <a:t>You </a:t>
            </a:r>
            <a:r>
              <a:rPr lang="en-US" dirty="0"/>
              <a:t>should include what training is required in order to enter the </a:t>
            </a:r>
            <a:r>
              <a:rPr lang="en-US" dirty="0" smtClean="0"/>
              <a:t>operation,</a:t>
            </a:r>
            <a:r>
              <a:rPr lang="en-US" baseline="0" dirty="0" smtClean="0"/>
              <a:t> </a:t>
            </a:r>
            <a:r>
              <a:rPr lang="en-US" dirty="0" smtClean="0"/>
              <a:t>in </a:t>
            </a:r>
            <a:r>
              <a:rPr lang="en-US" dirty="0"/>
              <a:t>the site’s written biosecurity plan. </a:t>
            </a:r>
            <a:r>
              <a:rPr lang="en-US" b="1" dirty="0" smtClean="0"/>
              <a:t>[CLICK]</a:t>
            </a:r>
            <a:r>
              <a:rPr lang="en-US" b="1" baseline="0" dirty="0" smtClean="0"/>
              <a:t> </a:t>
            </a:r>
            <a:r>
              <a:rPr lang="en-US" dirty="0" smtClean="0"/>
              <a:t>Training must </a:t>
            </a:r>
            <a:r>
              <a:rPr lang="en-US" dirty="0"/>
              <a:t>be delivered </a:t>
            </a:r>
            <a:r>
              <a:rPr lang="en-US" dirty="0" smtClean="0"/>
              <a:t>at least once per calendar year, </a:t>
            </a:r>
            <a:r>
              <a:rPr lang="en-US" b="1" dirty="0" smtClean="0"/>
              <a:t>[CLICK] </a:t>
            </a:r>
            <a:r>
              <a:rPr lang="en-US" dirty="0" smtClean="0"/>
              <a:t>and </a:t>
            </a:r>
            <a:r>
              <a:rPr lang="en-US" dirty="0"/>
              <a:t>this training should be documented</a:t>
            </a:r>
            <a:r>
              <a:rPr lang="en-US" dirty="0" smtClean="0"/>
              <a:t>. </a:t>
            </a:r>
            <a:r>
              <a:rPr lang="en-US" b="1" dirty="0" smtClean="0"/>
              <a:t>[CLICK]</a:t>
            </a:r>
            <a:r>
              <a:rPr lang="en-US" b="1" baseline="0" dirty="0" smtClean="0"/>
              <a:t> </a:t>
            </a:r>
            <a:r>
              <a:rPr lang="en-US" dirty="0" smtClean="0"/>
              <a:t>This</a:t>
            </a:r>
            <a:r>
              <a:rPr lang="en-US" baseline="0" dirty="0" smtClean="0"/>
              <a:t> training video satisfies a portion of the training that essential personnel could complete.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6</a:t>
            </a:fld>
            <a:endParaRPr lang="en-US"/>
          </a:p>
        </p:txBody>
      </p:sp>
    </p:spTree>
    <p:extLst>
      <p:ext uri="{BB962C8B-B14F-4D97-AF65-F5344CB8AC3E}">
        <p14:creationId xmlns:p14="http://schemas.microsoft.com/office/powerpoint/2010/main" val="138910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entering the operation, such as drivers, delivery and service personnel, veterinarians, livestock transporters, and visitors must also be aware of certain biosecurity expectations and protocols. The biosecurity </a:t>
            </a:r>
            <a:r>
              <a:rPr lang="en-US" dirty="0" smtClean="0"/>
              <a:t>coordinator, or on-site designee, </a:t>
            </a:r>
            <a:r>
              <a:rPr lang="en-US" dirty="0"/>
              <a:t>is responsible for communicating this information upon arrival and before entering the operation. </a:t>
            </a:r>
            <a:r>
              <a:rPr lang="en-US" dirty="0" smtClean="0"/>
              <a:t>All </a:t>
            </a:r>
            <a:r>
              <a:rPr lang="en-US" dirty="0"/>
              <a:t>entering the operation must understand a few key points: </a:t>
            </a:r>
            <a:r>
              <a:rPr lang="en-US" b="1" dirty="0" smtClean="0"/>
              <a:t>[CLICK]</a:t>
            </a:r>
            <a:r>
              <a:rPr lang="en-US" b="1" baseline="0" dirty="0" smtClean="0"/>
              <a:t> </a:t>
            </a:r>
            <a:r>
              <a:rPr lang="en-US" dirty="0" smtClean="0"/>
              <a:t>how </a:t>
            </a:r>
            <a:r>
              <a:rPr lang="en-US" dirty="0"/>
              <a:t>to contact the biosecurity </a:t>
            </a:r>
            <a:r>
              <a:rPr lang="en-US" dirty="0" smtClean="0"/>
              <a:t>coordinator, </a:t>
            </a:r>
            <a:r>
              <a:rPr lang="en-US" b="1" dirty="0" smtClean="0"/>
              <a:t>[CLICK] </a:t>
            </a:r>
            <a:r>
              <a:rPr lang="en-US" dirty="0" smtClean="0"/>
              <a:t>how </a:t>
            </a:r>
            <a:r>
              <a:rPr lang="en-US" dirty="0"/>
              <a:t>to respect the </a:t>
            </a:r>
            <a:r>
              <a:rPr lang="en-US" dirty="0" smtClean="0"/>
              <a:t>Perimeter Buffer</a:t>
            </a:r>
            <a:r>
              <a:rPr lang="en-US" baseline="0" dirty="0" smtClean="0"/>
              <a:t> Area, or PBA, and the </a:t>
            </a:r>
            <a:r>
              <a:rPr lang="en-US" dirty="0" smtClean="0"/>
              <a:t>Line </a:t>
            </a:r>
            <a:r>
              <a:rPr lang="en-US" dirty="0"/>
              <a:t>of </a:t>
            </a:r>
            <a:r>
              <a:rPr lang="en-US" dirty="0" smtClean="0"/>
              <a:t>Separation,</a:t>
            </a:r>
            <a:r>
              <a:rPr lang="en-US" baseline="0" dirty="0" smtClean="0"/>
              <a:t> or LOS, and </a:t>
            </a:r>
            <a:r>
              <a:rPr lang="en-US" dirty="0" smtClean="0"/>
              <a:t>how to enter the PBA or </a:t>
            </a:r>
            <a:r>
              <a:rPr lang="en-US" dirty="0"/>
              <a:t>cross the LOS if required, </a:t>
            </a:r>
            <a:r>
              <a:rPr lang="en-US" b="1" dirty="0" smtClean="0"/>
              <a:t>[CLICK] </a:t>
            </a:r>
            <a:r>
              <a:rPr lang="en-US" dirty="0" smtClean="0"/>
              <a:t>and how </a:t>
            </a:r>
            <a:r>
              <a:rPr lang="en-US" dirty="0"/>
              <a:t>to perform biosecurity measures that pertain to their specific job duties. </a:t>
            </a:r>
            <a:r>
              <a:rPr lang="en-US" dirty="0" smtClean="0"/>
              <a:t>Three training modules that all individual</a:t>
            </a:r>
            <a:r>
              <a:rPr lang="en-US" baseline="0" dirty="0" smtClean="0"/>
              <a:t>s should complete include</a:t>
            </a:r>
            <a:r>
              <a:rPr lang="en-US" dirty="0" smtClean="0"/>
              <a:t> </a:t>
            </a:r>
            <a:r>
              <a:rPr lang="en-US" b="1" dirty="0" smtClean="0"/>
              <a:t>[CLICK]</a:t>
            </a:r>
            <a:r>
              <a:rPr lang="en-US" b="1" baseline="0" dirty="0" smtClean="0"/>
              <a:t> </a:t>
            </a:r>
            <a:r>
              <a:rPr lang="en-US" dirty="0" smtClean="0"/>
              <a:t>“Do </a:t>
            </a:r>
            <a:r>
              <a:rPr lang="en-US" dirty="0"/>
              <a:t>Not Bring </a:t>
            </a:r>
            <a:r>
              <a:rPr lang="en-US" dirty="0" smtClean="0"/>
              <a:t>Disease</a:t>
            </a:r>
            <a:r>
              <a:rPr lang="en-US" baseline="0" dirty="0" smtClean="0"/>
              <a:t> </a:t>
            </a:r>
            <a:r>
              <a:rPr lang="en-US" dirty="0" smtClean="0"/>
              <a:t>to the Poultry Site,” </a:t>
            </a:r>
            <a:r>
              <a:rPr lang="en-US" b="1" dirty="0" smtClean="0"/>
              <a:t>[CLICK]</a:t>
            </a:r>
            <a:r>
              <a:rPr lang="en-US" dirty="0" smtClean="0"/>
              <a:t> “Understanding</a:t>
            </a:r>
            <a:r>
              <a:rPr lang="en-US" baseline="0" dirty="0" smtClean="0"/>
              <a:t> the Perimeter Buffer Area,” and </a:t>
            </a:r>
            <a:r>
              <a:rPr lang="en-US" b="1" baseline="0" dirty="0" smtClean="0"/>
              <a:t>[CLICK] </a:t>
            </a:r>
            <a:r>
              <a:rPr lang="en-US" baseline="0" dirty="0" smtClean="0"/>
              <a:t>“Understanding the Line of Separation.” </a:t>
            </a:r>
            <a:r>
              <a:rPr lang="en-US" sz="1200" b="1" kern="1200" dirty="0" smtClean="0">
                <a:solidFill>
                  <a:schemeClr val="tx1"/>
                </a:solidFill>
                <a:effectLst/>
                <a:latin typeface="+mn-lt"/>
                <a:ea typeface="+mn-ea"/>
                <a:cs typeface="+mn-cs"/>
              </a:rPr>
              <a:t>[CLICK] </a:t>
            </a:r>
            <a:r>
              <a:rPr lang="en-US" baseline="0" dirty="0" smtClean="0"/>
              <a:t>These videos are available on the poultry biosecurity website. </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7</a:t>
            </a:fld>
            <a:endParaRPr lang="en-US"/>
          </a:p>
        </p:txBody>
      </p:sp>
    </p:spTree>
    <p:extLst>
      <p:ext uri="{BB962C8B-B14F-4D97-AF65-F5344CB8AC3E}">
        <p14:creationId xmlns:p14="http://schemas.microsoft.com/office/powerpoint/2010/main" val="316470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 </a:t>
            </a:r>
            <a:r>
              <a:rPr lang="en-US" baseline="0" dirty="0" smtClean="0"/>
              <a:t>Handouts designed for employees, visitors, and others individuals who may be entering the site are available on </a:t>
            </a:r>
            <a:r>
              <a:rPr lang="en-US" b="1" baseline="0" dirty="0" smtClean="0"/>
              <a:t>[CLICK] </a:t>
            </a:r>
            <a:r>
              <a:rPr lang="en-US" baseline="0" dirty="0" smtClean="0"/>
              <a:t>the Perimeter Buffer Area; </a:t>
            </a:r>
            <a:r>
              <a:rPr lang="en-US" b="1" baseline="0" dirty="0" smtClean="0"/>
              <a:t>[CLICK] </a:t>
            </a:r>
            <a:r>
              <a:rPr lang="en-US" baseline="0" dirty="0" smtClean="0"/>
              <a:t>Line of Separation; </a:t>
            </a:r>
            <a:r>
              <a:rPr lang="en-US" b="1" baseline="0" dirty="0" smtClean="0"/>
              <a:t>[CLICK] </a:t>
            </a:r>
            <a:r>
              <a:rPr lang="en-US" baseline="0" dirty="0" smtClean="0"/>
              <a:t>Biosecure Entry Procedure; </a:t>
            </a:r>
            <a:r>
              <a:rPr lang="en-US" b="1" baseline="0" dirty="0" smtClean="0"/>
              <a:t>[CLICK] </a:t>
            </a:r>
            <a:r>
              <a:rPr lang="en-US" baseline="0" dirty="0" smtClean="0"/>
              <a:t>Personnel; </a:t>
            </a:r>
            <a:r>
              <a:rPr lang="en-US" b="1" baseline="0" dirty="0" smtClean="0"/>
              <a:t>[CLICK] </a:t>
            </a:r>
            <a:r>
              <a:rPr lang="en-US" baseline="0" dirty="0" smtClean="0"/>
              <a:t>Wild Birds, Rodents and Insects; </a:t>
            </a:r>
            <a:r>
              <a:rPr lang="en-US" b="1" baseline="0" dirty="0" smtClean="0"/>
              <a:t>[CLICK] </a:t>
            </a:r>
            <a:r>
              <a:rPr lang="en-US" baseline="0" dirty="0" smtClean="0"/>
              <a:t>Vehicles and Equipment; </a:t>
            </a:r>
            <a:r>
              <a:rPr lang="en-US" b="1" baseline="0" dirty="0" smtClean="0"/>
              <a:t>[CLICK] </a:t>
            </a:r>
            <a:r>
              <a:rPr lang="en-US" baseline="0" dirty="0" smtClean="0"/>
              <a:t>Mortality Management; and </a:t>
            </a:r>
            <a:r>
              <a:rPr lang="en-US" b="1" baseline="0" dirty="0" smtClean="0"/>
              <a:t>[CLICK] </a:t>
            </a:r>
            <a:r>
              <a:rPr lang="en-US" baseline="0" dirty="0" smtClean="0"/>
              <a:t>Manure and Litter Management.  </a:t>
            </a:r>
            <a:r>
              <a:rPr lang="en-US" b="1" baseline="0" dirty="0" smtClean="0"/>
              <a:t>[CLICK] </a:t>
            </a:r>
            <a:r>
              <a:rPr lang="en-US" baseline="0" dirty="0" smtClean="0"/>
              <a:t>Additional signage is also available to post on the operation to indicate the boundaries of the Line of Separation, Biosecure Entry Points, and Biosecure Entry Procedure. </a:t>
            </a:r>
            <a:r>
              <a:rPr lang="en-US" sz="1200" b="1" kern="1200" dirty="0" smtClean="0">
                <a:solidFill>
                  <a:schemeClr val="tx1"/>
                </a:solidFill>
                <a:effectLst/>
                <a:latin typeface="+mn-lt"/>
                <a:ea typeface="+mn-ea"/>
                <a:cs typeface="+mn-cs"/>
              </a:rPr>
              <a:t>[CLICK] </a:t>
            </a:r>
            <a:r>
              <a:rPr lang="en-US" baseline="0" dirty="0" smtClean="0"/>
              <a:t>All of these materials can be accessed on the poultry biosecurity website. Remember to document all training completed by individuals working on your operation.</a:t>
            </a:r>
          </a:p>
        </p:txBody>
      </p:sp>
      <p:sp>
        <p:nvSpPr>
          <p:cNvPr id="4" name="Slide Number Placeholder 3"/>
          <p:cNvSpPr>
            <a:spLocks noGrp="1"/>
          </p:cNvSpPr>
          <p:nvPr>
            <p:ph type="sldNum" sz="quarter" idx="10"/>
          </p:nvPr>
        </p:nvSpPr>
        <p:spPr/>
        <p:txBody>
          <a:bodyPr/>
          <a:lstStyle/>
          <a:p>
            <a:fld id="{22509E53-18C8-4A0C-9E11-3F73E37B5FE6}" type="slidenum">
              <a:rPr lang="en-US" smtClean="0"/>
              <a:t>8</a:t>
            </a:fld>
            <a:endParaRPr lang="en-US"/>
          </a:p>
        </p:txBody>
      </p:sp>
    </p:spTree>
    <p:extLst>
      <p:ext uri="{BB962C8B-B14F-4D97-AF65-F5344CB8AC3E}">
        <p14:creationId xmlns:p14="http://schemas.microsoft.com/office/powerpoint/2010/main" val="60915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Perimeter Buffer Area,</a:t>
            </a:r>
            <a:r>
              <a:rPr lang="en-US" baseline="0" dirty="0" smtClean="0"/>
              <a:t> or PBA, and Line of Separation, or LOS, are </a:t>
            </a:r>
            <a:r>
              <a:rPr lang="en-US" sz="1200" kern="1200" dirty="0" smtClean="0">
                <a:solidFill>
                  <a:schemeClr val="tx1"/>
                </a:solidFill>
                <a:effectLst/>
                <a:latin typeface="+mn-lt"/>
                <a:ea typeface="+mn-ea"/>
                <a:cs typeface="+mn-cs"/>
              </a:rPr>
              <a:t>very important parts of your biosecurity plan. The PBA is the </a:t>
            </a:r>
            <a:r>
              <a:rPr lang="en-US" sz="1200" b="0" kern="1200" dirty="0" smtClean="0">
                <a:solidFill>
                  <a:schemeClr val="tx1"/>
                </a:solidFill>
                <a:effectLst/>
                <a:latin typeface="+mn-lt"/>
                <a:ea typeface="+mn-ea"/>
                <a:cs typeface="+mn-cs"/>
              </a:rPr>
              <a:t>“first line of defense” </a:t>
            </a:r>
            <a:r>
              <a:rPr lang="en-US" sz="1200" kern="1200" dirty="0" smtClean="0">
                <a:solidFill>
                  <a:schemeClr val="tx1"/>
                </a:solidFill>
                <a:effectLst/>
                <a:latin typeface="+mn-lt"/>
                <a:ea typeface="+mn-ea"/>
                <a:cs typeface="+mn-cs"/>
              </a:rPr>
              <a:t>to protect the poultry housed within its perimeter, and is a functional zone surrounding the poultry houses or poultry raising area that separates them from areas unrelated to poultry production on that site and/or adjoining properties. </a:t>
            </a:r>
            <a:r>
              <a:rPr lang="en-US" baseline="0" dirty="0" smtClean="0"/>
              <a:t>The LOS is the “last line of defense” to isolate poultry from potential sources of disease, and may be the walls of the building or other obstacles which contain the poultry within a designated area. Both the PBA and LOS have specific access points, where people, vehicles, and equipment entering must follow specific biosecurity steps. This slide shows an aerial view of a poultry farm. The blue line indicates the PBA, and the red line indicates the LOS. </a:t>
            </a:r>
            <a:r>
              <a:rPr lang="en-US" dirty="0" smtClean="0">
                <a:latin typeface="Verdana" panose="020B0604030504040204" pitchFamily="34" charset="0"/>
                <a:ea typeface="Verdana" panose="020B0604030504040204" pitchFamily="34" charset="0"/>
                <a:cs typeface="Verdana" panose="020B0604030504040204" pitchFamily="34" charset="0"/>
              </a:rPr>
              <a:t>More information can be found by viewing the training videos called, “Understanding the Perimeter</a:t>
            </a:r>
            <a:r>
              <a:rPr lang="en-US" baseline="0" dirty="0" smtClean="0">
                <a:latin typeface="Verdana" panose="020B0604030504040204" pitchFamily="34" charset="0"/>
                <a:ea typeface="Verdana" panose="020B0604030504040204" pitchFamily="34" charset="0"/>
                <a:cs typeface="Verdana" panose="020B0604030504040204" pitchFamily="34" charset="0"/>
              </a:rPr>
              <a:t> Buffer Area” and “Understanding the Line of Separation,” as well as </a:t>
            </a:r>
            <a:r>
              <a:rPr lang="en-US" dirty="0" smtClean="0">
                <a:latin typeface="Verdana" panose="020B0604030504040204" pitchFamily="34" charset="0"/>
                <a:ea typeface="Verdana" panose="020B0604030504040204" pitchFamily="34" charset="0"/>
                <a:cs typeface="Verdana" panose="020B0604030504040204" pitchFamily="34" charset="0"/>
              </a:rPr>
              <a:t>in the biosecurity checklist, information manual, and templates at </a:t>
            </a:r>
            <a:r>
              <a:rPr lang="en-US" dirty="0" smtClean="0">
                <a:latin typeface="Verdana" panose="020B0604030504040204" pitchFamily="34" charset="0"/>
                <a:ea typeface="Verdana" panose="020B0604030504040204" pitchFamily="34" charset="0"/>
                <a:cs typeface="Verdana" panose="020B0604030504040204" pitchFamily="34" charset="0"/>
                <a:hlinkClick r:id="rId3"/>
              </a:rPr>
              <a:t>www.poultrybiosecurity.org</a:t>
            </a:r>
            <a:r>
              <a:rPr lang="en-US" dirty="0" smtClean="0">
                <a:latin typeface="Verdana" panose="020B0604030504040204" pitchFamily="34" charset="0"/>
                <a:ea typeface="Verdana" panose="020B0604030504040204" pitchFamily="34" charset="0"/>
                <a:cs typeface="Verdana" panose="020B0604030504040204" pitchFamily="34" charset="0"/>
              </a:rPr>
              <a:t>.</a:t>
            </a:r>
            <a:endParaRPr lang="en-US" dirty="0"/>
          </a:p>
        </p:txBody>
      </p:sp>
      <p:sp>
        <p:nvSpPr>
          <p:cNvPr id="4" name="Slide Number Placeholder 3"/>
          <p:cNvSpPr>
            <a:spLocks noGrp="1"/>
          </p:cNvSpPr>
          <p:nvPr>
            <p:ph type="sldNum" sz="quarter" idx="10"/>
          </p:nvPr>
        </p:nvSpPr>
        <p:spPr/>
        <p:txBody>
          <a:bodyPr/>
          <a:lstStyle/>
          <a:p>
            <a:fld id="{22509E53-18C8-4A0C-9E11-3F73E37B5FE6}" type="slidenum">
              <a:rPr lang="en-US" smtClean="0"/>
              <a:t>9</a:t>
            </a:fld>
            <a:endParaRPr lang="en-US"/>
          </a:p>
        </p:txBody>
      </p:sp>
    </p:spTree>
    <p:extLst>
      <p:ext uri="{BB962C8B-B14F-4D97-AF65-F5344CB8AC3E}">
        <p14:creationId xmlns:p14="http://schemas.microsoft.com/office/powerpoint/2010/main" val="1577557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A0A309C-0C4A-4222-B4DF-5CB58005080A}" type="datetime1">
              <a:rPr lang="en-US" smtClean="0"/>
              <a:t>10/15/2018</a:t>
            </a:fld>
            <a:endParaRPr lang="en-US"/>
          </a:p>
        </p:txBody>
      </p:sp>
    </p:spTree>
    <p:extLst>
      <p:ext uri="{BB962C8B-B14F-4D97-AF65-F5344CB8AC3E}">
        <p14:creationId xmlns:p14="http://schemas.microsoft.com/office/powerpoint/2010/main" val="11417511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7AD946-BE74-4793-A8DC-2FFAD17FB84C}" type="datetime1">
              <a:rPr lang="en-US" smtClean="0"/>
              <a:t>10/15/2018</a:t>
            </a:fld>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2015</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67321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D14A4-5370-4269-9E9A-5C9121E9C3E7}" type="datetime1">
              <a:rPr lang="en-US" smtClean="0"/>
              <a:t>10/15/2018</a:t>
            </a:fld>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2015</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104402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F3C59A-36A0-4761-AB47-F5E386A1BEB8}" type="datetime1">
              <a:rPr lang="en-US" smtClean="0"/>
              <a:t>10/15/2018</a:t>
            </a:fld>
            <a:endParaRPr lang="en-US"/>
          </a:p>
        </p:txBody>
      </p:sp>
      <p:sp>
        <p:nvSpPr>
          <p:cNvPr id="5" name="Footer Placeholder 4"/>
          <p:cNvSpPr>
            <a:spLocks noGrp="1"/>
          </p:cNvSpPr>
          <p:nvPr>
            <p:ph type="ftr" sz="quarter" idx="11"/>
          </p:nvPr>
        </p:nvSpPr>
        <p:spPr>
          <a:xfrm>
            <a:off x="4724400" y="6324600"/>
            <a:ext cx="4419600" cy="365125"/>
          </a:xfrm>
        </p:spPr>
        <p:txBody>
          <a:bodyPr/>
          <a:lstStyle/>
          <a:p>
            <a:r>
              <a:rPr lang="en-US"/>
              <a:t>Center for Food Security and Public Health, Iowa State University, 2015</a:t>
            </a:r>
          </a:p>
        </p:txBody>
      </p:sp>
    </p:spTree>
    <p:extLst>
      <p:ext uri="{BB962C8B-B14F-4D97-AF65-F5344CB8AC3E}">
        <p14:creationId xmlns:p14="http://schemas.microsoft.com/office/powerpoint/2010/main" val="20888688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60F7B2-7C5E-43C7-A2C0-856B9FA11BCC}" type="datetime1">
              <a:rPr lang="en-US" smtClean="0"/>
              <a:t>10/15/2018</a:t>
            </a:fld>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2015</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42048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4FFE6B-6644-4FD8-ABF8-28A5DA2531C5}" type="datetime1">
              <a:rPr lang="en-US" smtClean="0"/>
              <a:t>10/15/2018</a:t>
            </a:fld>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2015</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46426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FE890E-774B-4C95-91B5-AAC7FB90E778}" type="datetime1">
              <a:rPr lang="en-US" smtClean="0"/>
              <a:t>10/15/2018</a:t>
            </a:fld>
            <a:endParaRPr lang="en-US"/>
          </a:p>
        </p:txBody>
      </p:sp>
      <p:sp>
        <p:nvSpPr>
          <p:cNvPr id="8" name="Footer Placeholder 7"/>
          <p:cNvSpPr>
            <a:spLocks noGrp="1"/>
          </p:cNvSpPr>
          <p:nvPr>
            <p:ph type="ftr" sz="quarter" idx="11"/>
          </p:nvPr>
        </p:nvSpPr>
        <p:spPr/>
        <p:txBody>
          <a:bodyPr/>
          <a:lstStyle/>
          <a:p>
            <a:r>
              <a:rPr lang="en-US"/>
              <a:t>Center for Food Security and Public Health, Iowa State University, 2015</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27041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49FB71-D66A-4EE5-80DF-EB39FEFCD196}" type="datetime1">
              <a:rPr lang="en-US" smtClean="0"/>
              <a:t>10/15/2018</a:t>
            </a:fld>
            <a:endParaRPr lang="en-US"/>
          </a:p>
        </p:txBody>
      </p:sp>
      <p:sp>
        <p:nvSpPr>
          <p:cNvPr id="4" name="Footer Placeholder 3"/>
          <p:cNvSpPr>
            <a:spLocks noGrp="1"/>
          </p:cNvSpPr>
          <p:nvPr>
            <p:ph type="ftr" sz="quarter" idx="11"/>
          </p:nvPr>
        </p:nvSpPr>
        <p:spPr/>
        <p:txBody>
          <a:bodyPr/>
          <a:lstStyle/>
          <a:p>
            <a:r>
              <a:rPr lang="en-US"/>
              <a:t>Center for Food Security and Public Health, Iowa State University, 2015</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78230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D78B7-0A03-471E-92E8-D15D4AECDDED}" type="datetime1">
              <a:rPr lang="en-US" smtClean="0"/>
              <a:t>10/15/2018</a:t>
            </a:fld>
            <a:endParaRPr lang="en-US"/>
          </a:p>
        </p:txBody>
      </p:sp>
      <p:sp>
        <p:nvSpPr>
          <p:cNvPr id="3" name="Footer Placeholder 2"/>
          <p:cNvSpPr>
            <a:spLocks noGrp="1"/>
          </p:cNvSpPr>
          <p:nvPr>
            <p:ph type="ftr" sz="quarter" idx="11"/>
          </p:nvPr>
        </p:nvSpPr>
        <p:spPr/>
        <p:txBody>
          <a:bodyPr/>
          <a:lstStyle/>
          <a:p>
            <a:r>
              <a:rPr lang="en-US"/>
              <a:t>Center for Food Security and Public Health, Iowa State University, 2015</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59182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232BE9-ACA4-414D-B399-7B3DF275388F}" type="datetime1">
              <a:rPr lang="en-US" smtClean="0"/>
              <a:t>10/15/2018</a:t>
            </a:fld>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2015</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943780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EE3429-F85E-410B-8428-FF54D79B8C7A}" type="datetime1">
              <a:rPr lang="en-US" smtClean="0"/>
              <a:t>10/15/2018</a:t>
            </a:fld>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2015</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C8D692-B52A-4917-B63C-1181E5671E81}" type="slidenum">
              <a:rPr lang="en-US" smtClean="0"/>
              <a:t>‹#›</a:t>
            </a:fld>
            <a:endParaRPr lang="en-US"/>
          </a:p>
        </p:txBody>
      </p:sp>
    </p:spTree>
    <p:extLst>
      <p:ext uri="{BB962C8B-B14F-4D97-AF65-F5344CB8AC3E}">
        <p14:creationId xmlns:p14="http://schemas.microsoft.com/office/powerpoint/2010/main" val="314063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750B9-5987-4178-937D-4BC2A8614785}" type="datetime1">
              <a:rPr lang="en-US" smtClean="0"/>
              <a:t>10/15/2018</a:t>
            </a:fld>
            <a:endParaRPr lang="en-US"/>
          </a:p>
        </p:txBody>
      </p:sp>
      <p:sp>
        <p:nvSpPr>
          <p:cNvPr id="5" name="Footer Placeholder 4"/>
          <p:cNvSpPr>
            <a:spLocks noGrp="1"/>
          </p:cNvSpPr>
          <p:nvPr>
            <p:ph type="ftr" sz="quarter" idx="3"/>
          </p:nvPr>
        </p:nvSpPr>
        <p:spPr>
          <a:xfrm>
            <a:off x="4775200" y="6324600"/>
            <a:ext cx="4368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dirty="0"/>
              <a:t>Center for Food Security and Public Health, Iowa State University, 2015</a:t>
            </a:r>
          </a:p>
        </p:txBody>
      </p:sp>
    </p:spTree>
    <p:extLst>
      <p:ext uri="{BB962C8B-B14F-4D97-AF65-F5344CB8AC3E}">
        <p14:creationId xmlns:p14="http://schemas.microsoft.com/office/powerpoint/2010/main" val="241748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baseline="0">
          <a:solidFill>
            <a:schemeClr val="tx1"/>
          </a:solidFill>
          <a:latin typeface="Verdana" panose="020B060403050404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www.poultrybiosecurity.org/" TargetMode="External"/><Relationship Id="rId4" Type="http://schemas.openxmlformats.org/officeDocument/2006/relationships/image" Target="../media/image17.tm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tm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www.poultrybiosecurity.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www.poultryimprovement.org/" TargetMode="External"/><Relationship Id="rId4" Type="http://schemas.openxmlformats.org/officeDocument/2006/relationships/hyperlink" Target="http://www.poultrybiosecurity.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poultrybiosecurity.org/" TargetMode="External"/><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poultrybiosecurity.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poultrybiosecurity.org/"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poultrybiosecurity.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447800"/>
            <a:ext cx="8610600" cy="1470025"/>
          </a:xfrm>
        </p:spPr>
        <p:txBody>
          <a:bodyPr>
            <a:noAutofit/>
          </a:bodyPr>
          <a:lstStyle/>
          <a:p>
            <a:r>
              <a:rPr lang="en-US" sz="5400" dirty="0" smtClean="0"/>
              <a:t>Implementation of Poultry Biosecurity</a:t>
            </a:r>
            <a:endParaRPr lang="en-US" sz="5400" dirty="0"/>
          </a:p>
        </p:txBody>
      </p:sp>
      <p:sp>
        <p:nvSpPr>
          <p:cNvPr id="3" name="Subtitle 2"/>
          <p:cNvSpPr>
            <a:spLocks noGrp="1"/>
          </p:cNvSpPr>
          <p:nvPr>
            <p:ph type="subTitle" idx="1"/>
          </p:nvPr>
        </p:nvSpPr>
        <p:spPr>
          <a:xfrm>
            <a:off x="914400" y="3886200"/>
            <a:ext cx="7315200" cy="1752600"/>
          </a:xfrm>
        </p:spPr>
        <p:txBody>
          <a:bodyPr>
            <a:noAutofit/>
          </a:bodyPr>
          <a:lstStyle/>
          <a:p>
            <a:r>
              <a:rPr lang="en-US" dirty="0" smtClean="0"/>
              <a:t>Biosecurity Training for </a:t>
            </a:r>
            <a:r>
              <a:rPr lang="en-US" dirty="0"/>
              <a:t>Biosecurity </a:t>
            </a:r>
            <a:r>
              <a:rPr lang="en-US" dirty="0" smtClean="0"/>
              <a:t>Coordinators, Designees, and </a:t>
            </a:r>
            <a:br>
              <a:rPr lang="en-US" dirty="0" smtClean="0"/>
            </a:br>
            <a:r>
              <a:rPr lang="en-US" dirty="0" smtClean="0"/>
              <a:t>On-Site Managers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722706"/>
            <a:ext cx="2048262" cy="980811"/>
          </a:xfrm>
          <a:prstGeom prst="rect">
            <a:avLst/>
          </a:prstGeom>
        </p:spPr>
      </p:pic>
    </p:spTree>
    <p:extLst>
      <p:ext uri="{BB962C8B-B14F-4D97-AF65-F5344CB8AC3E}">
        <p14:creationId xmlns:p14="http://schemas.microsoft.com/office/powerpoint/2010/main" val="754301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Personnel</a:t>
            </a:r>
            <a:endParaRPr lang="en-US" dirty="0"/>
          </a:p>
        </p:txBody>
      </p:sp>
      <p:sp>
        <p:nvSpPr>
          <p:cNvPr id="3" name="Content Placeholder 2"/>
          <p:cNvSpPr>
            <a:spLocks noGrp="1"/>
          </p:cNvSpPr>
          <p:nvPr>
            <p:ph idx="1"/>
          </p:nvPr>
        </p:nvSpPr>
        <p:spPr>
          <a:xfrm>
            <a:off x="101176" y="1263354"/>
            <a:ext cx="5181600" cy="5029200"/>
          </a:xfrm>
        </p:spPr>
        <p:txBody>
          <a:bodyPr>
            <a:noAutofit/>
          </a:bodyPr>
          <a:lstStyle/>
          <a:p>
            <a:r>
              <a:rPr lang="en-US" sz="2600" dirty="0" smtClean="0"/>
              <a:t>Take specific precautions prior to arrival, and once </a:t>
            </a:r>
            <a:br>
              <a:rPr lang="en-US" sz="2600" dirty="0" smtClean="0"/>
            </a:br>
            <a:r>
              <a:rPr lang="en-US" sz="2600" dirty="0" smtClean="0"/>
              <a:t>on-site</a:t>
            </a:r>
          </a:p>
          <a:p>
            <a:r>
              <a:rPr lang="en-US" sz="2600" dirty="0" smtClean="0"/>
              <a:t>Determine need to enter PBA and/or cross LOS</a:t>
            </a:r>
          </a:p>
          <a:p>
            <a:pPr lvl="1"/>
            <a:r>
              <a:rPr lang="en-US" sz="2200" dirty="0" smtClean="0"/>
              <a:t>Personnel entering in vehicles</a:t>
            </a:r>
          </a:p>
          <a:p>
            <a:r>
              <a:rPr lang="en-US" sz="2600" dirty="0"/>
              <a:t>Follow biosecure entry, exit procedures</a:t>
            </a:r>
          </a:p>
          <a:p>
            <a:r>
              <a:rPr lang="en-US" sz="2600" dirty="0" smtClean="0"/>
              <a:t>Complete documentation</a:t>
            </a:r>
          </a:p>
          <a:p>
            <a:pPr lvl="1"/>
            <a:r>
              <a:rPr lang="en-US" sz="2600" dirty="0" smtClean="0"/>
              <a:t>Visitor arrival agreement </a:t>
            </a:r>
            <a:endParaRPr lang="en-US" sz="2600" dirty="0"/>
          </a:p>
          <a:p>
            <a:pPr lvl="1"/>
            <a:r>
              <a:rPr lang="en-US" sz="2600" dirty="0" smtClean="0"/>
              <a:t>People entry log</a:t>
            </a:r>
          </a:p>
        </p:txBody>
      </p:sp>
      <p:sp>
        <p:nvSpPr>
          <p:cNvPr id="4" name="Footer Placeholder 3"/>
          <p:cNvSpPr>
            <a:spLocks noGrp="1"/>
          </p:cNvSpPr>
          <p:nvPr>
            <p:ph type="ftr" sz="quarter" idx="11"/>
          </p:nvPr>
        </p:nvSpPr>
        <p:spPr>
          <a:xfrm>
            <a:off x="4724400" y="6333014"/>
            <a:ext cx="4419600" cy="365125"/>
          </a:xfrm>
        </p:spPr>
        <p:txBody>
          <a:bodyPr/>
          <a:lstStyle/>
          <a:p>
            <a:r>
              <a:rPr lang="en-US" dirty="0" smtClean="0"/>
              <a:t>Center for Food Security and Public Health, Iowa State University, 2018</a:t>
            </a:r>
            <a:endParaRPr lang="en-US" dirty="0"/>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336589"/>
            <a:ext cx="3585256" cy="2994152"/>
          </a:xfrm>
          <a:prstGeom prst="rect">
            <a:avLst/>
          </a:prstGeom>
          <a:ln>
            <a:solidFill>
              <a:schemeClr val="accent1"/>
            </a:solidFill>
          </a:ln>
          <a:effectLst>
            <a:outerShdw blurRad="114300" dist="38100" dir="2700000" sx="103000" sy="103000" algn="tl" rotWithShape="0">
              <a:prstClr val="black">
                <a:alpha val="40000"/>
              </a:prstClr>
            </a:outerShdw>
          </a:effec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802471"/>
            <a:ext cx="2460333" cy="3342889"/>
          </a:xfrm>
          <a:prstGeom prst="rect">
            <a:avLst/>
          </a:prstGeom>
          <a:effectLst>
            <a:outerShdw blurRad="114300" dist="38100" dir="2700000" sx="103000" sy="103000" algn="tl" rotWithShape="0">
              <a:prstClr val="black">
                <a:alpha val="40000"/>
              </a:prstClr>
            </a:outerShdw>
          </a:effectLst>
        </p:spPr>
      </p:pic>
      <p:sp>
        <p:nvSpPr>
          <p:cNvPr id="7" name="TextBox 6"/>
          <p:cNvSpPr txBox="1"/>
          <p:nvPr/>
        </p:nvSpPr>
        <p:spPr>
          <a:xfrm>
            <a:off x="2781300" y="6148348"/>
            <a:ext cx="3581400" cy="369332"/>
          </a:xfrm>
          <a:prstGeom prst="rect">
            <a:avLst/>
          </a:prstGeom>
          <a:noFill/>
        </p:spPr>
        <p:txBody>
          <a:bodyPr wrap="square" rtlCol="0">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hlinkClick r:id="rId5"/>
              </a:rPr>
              <a:t>www.poultrybiosecurity.org</a:t>
            </a:r>
            <a:r>
              <a:rPr lang="en-US"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068" y="3734209"/>
            <a:ext cx="1981365" cy="1981365"/>
          </a:xfrm>
          <a:prstGeom prst="rect">
            <a:avLst/>
          </a:prstGeom>
        </p:spPr>
      </p:pic>
    </p:spTree>
    <p:extLst>
      <p:ext uri="{BB962C8B-B14F-4D97-AF65-F5344CB8AC3E}">
        <p14:creationId xmlns:p14="http://schemas.microsoft.com/office/powerpoint/2010/main" val="4754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Wild Birds, Rodents, </a:t>
            </a:r>
            <a:br>
              <a:rPr lang="en-US" dirty="0" smtClean="0"/>
            </a:br>
            <a:r>
              <a:rPr lang="en-US" dirty="0" smtClean="0"/>
              <a:t>and Insects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May spread virus directly or indirectly</a:t>
            </a:r>
          </a:p>
          <a:p>
            <a:r>
              <a:rPr lang="en-US" dirty="0" smtClean="0"/>
              <a:t>Clean, exclude, control</a:t>
            </a:r>
          </a:p>
          <a:p>
            <a:r>
              <a:rPr lang="en-US" dirty="0" smtClean="0"/>
              <a:t>Documented, monitored plans</a:t>
            </a:r>
          </a:p>
          <a:p>
            <a:pPr lvl="1"/>
            <a:r>
              <a:rPr lang="en-US" dirty="0" smtClean="0"/>
              <a:t>Company-developed or contracted</a:t>
            </a:r>
          </a:p>
          <a:p>
            <a:r>
              <a:rPr lang="en-US" dirty="0" smtClean="0"/>
              <a:t>Review during periods of heightened risk</a:t>
            </a:r>
          </a:p>
        </p:txBody>
      </p:sp>
      <p:pic>
        <p:nvPicPr>
          <p:cNvPr id="6" name="Content Placeholder 5"/>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89700" y="1045724"/>
            <a:ext cx="2286000" cy="2895600"/>
          </a:xfrm>
          <a:prstGeom prst="rect">
            <a:avLst/>
          </a:prstGeom>
          <a:noFill/>
          <a:effectLst>
            <a:outerShdw blurRad="1143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468810"/>
            <a:ext cx="2720753" cy="3573526"/>
          </a:xfrm>
          <a:prstGeom prst="rect">
            <a:avLst/>
          </a:prstGeom>
          <a:effectLst>
            <a:outerShdw blurRad="114300" dist="38100" dir="2700000" sx="103000" sy="103000" algn="tl" rotWithShape="0">
              <a:prstClr val="black">
                <a:alpha val="40000"/>
              </a:prstClr>
            </a:outerShdw>
          </a:effectLst>
        </p:spPr>
      </p:pic>
      <p:sp>
        <p:nvSpPr>
          <p:cNvPr id="5" name="TextBox 4"/>
          <p:cNvSpPr txBox="1"/>
          <p:nvPr/>
        </p:nvSpPr>
        <p:spPr>
          <a:xfrm>
            <a:off x="7244262" y="3941324"/>
            <a:ext cx="1770934" cy="338554"/>
          </a:xfrm>
          <a:prstGeom prst="rect">
            <a:avLst/>
          </a:prstGeom>
          <a:noFill/>
        </p:spPr>
        <p:txBody>
          <a:bodyPr wrap="none" rtlCol="0">
            <a:spAutoFit/>
          </a:bodyPr>
          <a:lstStyle/>
          <a:p>
            <a:r>
              <a:rPr lang="en-US" sz="1600" i="1" dirty="0" smtClean="0"/>
              <a:t>Jack </a:t>
            </a:r>
            <a:r>
              <a:rPr lang="en-US" sz="1600" i="1" dirty="0" err="1" smtClean="0"/>
              <a:t>Hamersky</a:t>
            </a:r>
            <a:r>
              <a:rPr lang="en-US" sz="1600" i="1" dirty="0" smtClean="0"/>
              <a:t>, ISU</a:t>
            </a:r>
            <a:endParaRPr lang="en-US" sz="1600" i="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6633" y="4313238"/>
            <a:ext cx="1935157" cy="1935157"/>
          </a:xfrm>
          <a:prstGeom prst="rect">
            <a:avLst/>
          </a:prstGeom>
        </p:spPr>
      </p:pic>
    </p:spTree>
    <p:extLst>
      <p:ext uri="{BB962C8B-B14F-4D97-AF65-F5344CB8AC3E}">
        <p14:creationId xmlns:p14="http://schemas.microsoft.com/office/powerpoint/2010/main" val="9455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Vehicles and Equipment</a:t>
            </a:r>
            <a:endParaRPr lang="en-US" dirty="0"/>
          </a:p>
        </p:txBody>
      </p:sp>
      <p:sp>
        <p:nvSpPr>
          <p:cNvPr id="3" name="Content Placeholder 2"/>
          <p:cNvSpPr>
            <a:spLocks noGrp="1"/>
          </p:cNvSpPr>
          <p:nvPr>
            <p:ph idx="1"/>
          </p:nvPr>
        </p:nvSpPr>
        <p:spPr/>
        <p:txBody>
          <a:bodyPr>
            <a:normAutofit/>
          </a:bodyPr>
          <a:lstStyle/>
          <a:p>
            <a:r>
              <a:rPr lang="en-US" dirty="0" smtClean="0"/>
              <a:t>Vehicles do not enter PBA unless necessary</a:t>
            </a:r>
          </a:p>
          <a:p>
            <a:r>
              <a:rPr lang="en-US" dirty="0"/>
              <a:t>Designated </a:t>
            </a:r>
            <a:r>
              <a:rPr lang="en-US" dirty="0" smtClean="0"/>
              <a:t>parking area</a:t>
            </a:r>
            <a:endParaRPr lang="en-US" dirty="0"/>
          </a:p>
          <a:p>
            <a:r>
              <a:rPr lang="en-US" dirty="0" smtClean="0"/>
              <a:t>Site-dedicated vehicles</a:t>
            </a:r>
            <a:endParaRPr lang="en-US" dirty="0"/>
          </a:p>
          <a:p>
            <a:r>
              <a:rPr lang="en-US" dirty="0" smtClean="0"/>
              <a:t>Cleaning and Disinfection</a:t>
            </a:r>
          </a:p>
          <a:p>
            <a:r>
              <a:rPr lang="en-US" dirty="0" smtClean="0"/>
              <a:t>Logbooks</a:t>
            </a:r>
          </a:p>
          <a:p>
            <a:r>
              <a:rPr lang="en-US" dirty="0" smtClean="0"/>
              <a:t>Restrict shared equipment</a:t>
            </a:r>
            <a:endParaRPr lang="en-US"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514600"/>
            <a:ext cx="2362365" cy="2362365"/>
          </a:xfrm>
          <a:prstGeom prst="rect">
            <a:avLst/>
          </a:prstGeom>
        </p:spPr>
      </p:pic>
    </p:spTree>
    <p:extLst>
      <p:ext uri="{BB962C8B-B14F-4D97-AF65-F5344CB8AC3E}">
        <p14:creationId xmlns:p14="http://schemas.microsoft.com/office/powerpoint/2010/main" val="34717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Cleaning and Disinfection (C&amp;D)</a:t>
            </a:r>
            <a:endParaRPr lang="en-US" dirty="0"/>
          </a:p>
        </p:txBody>
      </p:sp>
      <p:sp>
        <p:nvSpPr>
          <p:cNvPr id="3" name="Content Placeholder 2"/>
          <p:cNvSpPr>
            <a:spLocks noGrp="1"/>
          </p:cNvSpPr>
          <p:nvPr>
            <p:ph idx="1"/>
          </p:nvPr>
        </p:nvSpPr>
        <p:spPr/>
        <p:txBody>
          <a:bodyPr>
            <a:normAutofit/>
          </a:bodyPr>
          <a:lstStyle/>
          <a:p>
            <a:r>
              <a:rPr lang="en-US" sz="2800" dirty="0" smtClean="0"/>
              <a:t>C&amp;D Station or heat treatment</a:t>
            </a:r>
          </a:p>
          <a:p>
            <a:r>
              <a:rPr lang="en-US" sz="2800" dirty="0" smtClean="0"/>
              <a:t>Operators trained on PPE, C&amp;D</a:t>
            </a:r>
          </a:p>
          <a:p>
            <a:r>
              <a:rPr lang="en-US" sz="2800" dirty="0" smtClean="0"/>
              <a:t>Runoff managed</a:t>
            </a:r>
          </a:p>
          <a:p>
            <a:r>
              <a:rPr lang="en-US" sz="2800" dirty="0" smtClean="0"/>
              <a:t>Contingency plans developed</a:t>
            </a:r>
            <a:endParaRPr lang="en-US" sz="2800"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6" name="TextBox 5"/>
          <p:cNvSpPr txBox="1"/>
          <p:nvPr/>
        </p:nvSpPr>
        <p:spPr>
          <a:xfrm>
            <a:off x="2239617" y="6353760"/>
            <a:ext cx="2484783" cy="338554"/>
          </a:xfrm>
          <a:prstGeom prst="rect">
            <a:avLst/>
          </a:prstGeom>
          <a:noFill/>
        </p:spPr>
        <p:txBody>
          <a:bodyPr wrap="none" rtlCol="0">
            <a:spAutoFit/>
          </a:bodyPr>
          <a:lstStyle/>
          <a:p>
            <a:r>
              <a:rPr lang="en-US" sz="1600" i="1" dirty="0" smtClean="0"/>
              <a:t>Danelle Bickett-Weddle, ISU</a:t>
            </a:r>
            <a:endParaRPr lang="en-US" sz="1600" i="1" dirty="0"/>
          </a:p>
        </p:txBody>
      </p:sp>
      <p:pic>
        <p:nvPicPr>
          <p:cNvPr id="7" name="MAH07339">
            <a:hlinkClick r:id="" action="ppaction://media"/>
          </p:cNvPr>
          <p:cNvPicPr>
            <a:picLocks noChangeAspect="1"/>
          </p:cNvPicPr>
          <p:nvPr>
            <a:videoFile r:link="rId1"/>
            <p:extLst>
              <p:ext uri="{DAA4B4D4-6D71-4841-9C94-3DE7FCFB9230}">
                <p14:media xmlns:p14="http://schemas.microsoft.com/office/powerpoint/2010/main" r:embed="rId2">
                  <p14:trim end="3111.5"/>
                </p14:media>
              </p:ext>
            </p:extLst>
          </p:nvPr>
        </p:nvPicPr>
        <p:blipFill>
          <a:blip r:embed="rId5"/>
          <a:stretch>
            <a:fillRect/>
          </a:stretch>
        </p:blipFill>
        <p:spPr>
          <a:xfrm>
            <a:off x="2303344" y="3772362"/>
            <a:ext cx="4537312" cy="2552238"/>
          </a:xfrm>
          <a:prstGeom prst="rect">
            <a:avLst/>
          </a:prstGeom>
          <a:effectLst>
            <a:outerShdw blurRad="114300" dist="38100" dir="2700000" sx="103000" sy="103000" algn="tl" rotWithShape="0">
              <a:prstClr val="black">
                <a:alpha val="40000"/>
              </a:prstClr>
            </a:outerShdw>
          </a:effectLst>
        </p:spPr>
      </p:pic>
    </p:spTree>
    <p:extLst>
      <p:ext uri="{BB962C8B-B14F-4D97-AF65-F5344CB8AC3E}">
        <p14:creationId xmlns:p14="http://schemas.microsoft.com/office/powerpoint/2010/main" val="73438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1403" fill="hold"/>
                                        <p:tgtEl>
                                          <p:spTgt spid="7"/>
                                        </p:tgtEl>
                                      </p:cBhvr>
                                    </p:cmd>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Morbidity, Mortality</a:t>
            </a:r>
            <a:endParaRPr lang="en-US" dirty="0"/>
          </a:p>
        </p:txBody>
      </p:sp>
      <p:sp>
        <p:nvSpPr>
          <p:cNvPr id="3" name="Content Placeholder 2"/>
          <p:cNvSpPr>
            <a:spLocks noGrp="1"/>
          </p:cNvSpPr>
          <p:nvPr>
            <p:ph idx="1"/>
          </p:nvPr>
        </p:nvSpPr>
        <p:spPr/>
        <p:txBody>
          <a:bodyPr>
            <a:normAutofit/>
          </a:bodyPr>
          <a:lstStyle/>
          <a:p>
            <a:r>
              <a:rPr lang="en-US" dirty="0" smtClean="0"/>
              <a:t>Plans for </a:t>
            </a:r>
          </a:p>
          <a:p>
            <a:pPr lvl="1"/>
            <a:r>
              <a:rPr lang="en-US" dirty="0" smtClean="0"/>
              <a:t>Seeking</a:t>
            </a:r>
          </a:p>
          <a:p>
            <a:pPr lvl="1"/>
            <a:r>
              <a:rPr lang="en-US" dirty="0" smtClean="0"/>
              <a:t>Removing</a:t>
            </a:r>
          </a:p>
          <a:p>
            <a:pPr lvl="1"/>
            <a:r>
              <a:rPr lang="en-US" dirty="0" smtClean="0"/>
              <a:t>Disposal</a:t>
            </a:r>
          </a:p>
          <a:p>
            <a:r>
              <a:rPr lang="en-US" dirty="0" smtClean="0"/>
              <a:t>Consider LOS, PBA</a:t>
            </a:r>
          </a:p>
          <a:p>
            <a:r>
              <a:rPr lang="en-US" dirty="0" smtClean="0"/>
              <a:t>Records</a:t>
            </a:r>
          </a:p>
          <a:p>
            <a:r>
              <a:rPr lang="en-US" dirty="0" smtClean="0"/>
              <a:t>Reporting</a:t>
            </a:r>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0550" y="1811923"/>
            <a:ext cx="2716841" cy="1981200"/>
          </a:xfrm>
          <a:prstGeom prst="rect">
            <a:avLst/>
          </a:prstGeom>
          <a:noFill/>
          <a:ln w="28575">
            <a:noFill/>
            <a:miter lim="800000"/>
            <a:headEnd/>
            <a:tailEnd/>
          </a:ln>
          <a:effectLst>
            <a:outerShdw blurRad="114300" dist="38100" dir="2700000" sx="103000" sy="103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p:nvPr/>
        </p:nvGrpSpPr>
        <p:grpSpPr>
          <a:xfrm>
            <a:off x="5120550" y="3982042"/>
            <a:ext cx="3296136" cy="2342558"/>
            <a:chOff x="5168419" y="3427905"/>
            <a:chExt cx="3296136" cy="2342558"/>
          </a:xfrm>
        </p:grpSpPr>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68419" y="3427905"/>
              <a:ext cx="3200400" cy="1904786"/>
            </a:xfrm>
            <a:prstGeom prst="rect">
              <a:avLst/>
            </a:prstGeom>
            <a:noFill/>
            <a:ln w="28575">
              <a:noFill/>
              <a:miter lim="800000"/>
              <a:headEnd/>
              <a:tailEnd/>
            </a:ln>
            <a:effectLst>
              <a:outerShdw blurRad="114300" dist="38100" dir="2700000" sx="103000" sy="103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6934200" y="5431909"/>
              <a:ext cx="1530355" cy="338554"/>
            </a:xfrm>
            <a:prstGeom prst="rect">
              <a:avLst/>
            </a:prstGeom>
            <a:noFill/>
          </p:spPr>
          <p:txBody>
            <a:bodyPr wrap="none" rtlCol="0">
              <a:spAutoFit/>
            </a:bodyPr>
            <a:lstStyle/>
            <a:p>
              <a:r>
                <a:rPr lang="en-US" sz="1600" i="1" dirty="0" smtClean="0"/>
                <a:t>Pam Zaabel, ISU</a:t>
              </a:r>
              <a:endParaRPr lang="en-US" sz="1600" i="1" dirty="0"/>
            </a:p>
          </p:txBody>
        </p: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875923"/>
            <a:ext cx="1886102" cy="1889125"/>
          </a:xfrm>
          <a:prstGeom prst="rect">
            <a:avLst/>
          </a:prstGeom>
        </p:spPr>
      </p:pic>
    </p:spTree>
    <p:extLst>
      <p:ext uri="{BB962C8B-B14F-4D97-AF65-F5344CB8AC3E}">
        <p14:creationId xmlns:p14="http://schemas.microsoft.com/office/powerpoint/2010/main" val="5165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Manure and Litter Management</a:t>
            </a:r>
            <a:endParaRPr lang="en-US" dirty="0"/>
          </a:p>
        </p:txBody>
      </p:sp>
      <p:sp>
        <p:nvSpPr>
          <p:cNvPr id="3" name="Content Placeholder 2"/>
          <p:cNvSpPr>
            <a:spLocks noGrp="1"/>
          </p:cNvSpPr>
          <p:nvPr>
            <p:ph idx="1"/>
          </p:nvPr>
        </p:nvSpPr>
        <p:spPr>
          <a:xfrm>
            <a:off x="381000" y="1417638"/>
            <a:ext cx="7620000" cy="4114800"/>
          </a:xfrm>
        </p:spPr>
        <p:txBody>
          <a:bodyPr>
            <a:normAutofit fontScale="92500" lnSpcReduction="10000"/>
          </a:bodyPr>
          <a:lstStyle/>
          <a:p>
            <a:r>
              <a:rPr lang="en-US" dirty="0" smtClean="0"/>
              <a:t>Strategies vary, depend on</a:t>
            </a:r>
          </a:p>
          <a:p>
            <a:pPr lvl="1"/>
            <a:r>
              <a:rPr lang="en-US" dirty="0" smtClean="0"/>
              <a:t>Type, number of birds</a:t>
            </a:r>
          </a:p>
          <a:p>
            <a:pPr lvl="1"/>
            <a:r>
              <a:rPr lang="en-US" dirty="0" smtClean="0"/>
              <a:t>Type of housing system</a:t>
            </a:r>
          </a:p>
          <a:p>
            <a:pPr lvl="1"/>
            <a:r>
              <a:rPr lang="en-US" dirty="0" smtClean="0"/>
              <a:t>Site characteristics, weather</a:t>
            </a:r>
          </a:p>
          <a:p>
            <a:r>
              <a:rPr lang="en-US" dirty="0" smtClean="0"/>
              <a:t>SOPs for </a:t>
            </a:r>
            <a:r>
              <a:rPr lang="en-US" u="sng" dirty="0" smtClean="0"/>
              <a:t>each</a:t>
            </a:r>
            <a:r>
              <a:rPr lang="en-US" dirty="0" smtClean="0"/>
              <a:t> site</a:t>
            </a:r>
          </a:p>
          <a:p>
            <a:pPr lvl="1"/>
            <a:r>
              <a:rPr lang="en-US" dirty="0" smtClean="0"/>
              <a:t>Collection, transportation, storage, use</a:t>
            </a:r>
          </a:p>
          <a:p>
            <a:pPr lvl="1"/>
            <a:r>
              <a:rPr lang="en-US" dirty="0" smtClean="0"/>
              <a:t>Personnel, Equipment entry</a:t>
            </a:r>
          </a:p>
          <a:p>
            <a:pPr lvl="1"/>
            <a:r>
              <a:rPr lang="en-US" dirty="0"/>
              <a:t>Modifications to LOS, PBA</a:t>
            </a:r>
          </a:p>
          <a:p>
            <a:pPr lvl="1"/>
            <a:r>
              <a:rPr lang="en-US" dirty="0" smtClean="0"/>
              <a:t>C&amp;D between flocks</a:t>
            </a:r>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5" name="TextBox 4"/>
          <p:cNvSpPr txBox="1"/>
          <p:nvPr/>
        </p:nvSpPr>
        <p:spPr>
          <a:xfrm>
            <a:off x="603388" y="5715000"/>
            <a:ext cx="7886390" cy="646331"/>
          </a:xfrm>
          <a:prstGeom prst="rect">
            <a:avLst/>
          </a:prstGeom>
          <a:noFill/>
        </p:spPr>
        <p:txBody>
          <a:bodyPr wrap="square" rtlCol="0">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More information can be found in the biosecurity checklist, information manual, and templates at </a:t>
            </a:r>
            <a:r>
              <a:rPr lang="en-US" dirty="0" smtClean="0">
                <a:latin typeface="Verdana" panose="020B0604030504040204" pitchFamily="34" charset="0"/>
                <a:ea typeface="Verdana" panose="020B0604030504040204" pitchFamily="34" charset="0"/>
                <a:cs typeface="Verdana" panose="020B0604030504040204" pitchFamily="34" charset="0"/>
                <a:hlinkClick r:id="rId3"/>
              </a:rPr>
              <a:t>www.poultrybiosecurity.org</a:t>
            </a:r>
            <a:r>
              <a:rPr lang="en-US"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540" y="1417638"/>
            <a:ext cx="2133765" cy="2133765"/>
          </a:xfrm>
          <a:prstGeom prst="rect">
            <a:avLst/>
          </a:prstGeom>
        </p:spPr>
      </p:pic>
    </p:spTree>
    <p:extLst>
      <p:ext uri="{BB962C8B-B14F-4D97-AF65-F5344CB8AC3E}">
        <p14:creationId xmlns:p14="http://schemas.microsoft.com/office/powerpoint/2010/main" val="31306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Replacement Poultry</a:t>
            </a:r>
            <a:endParaRPr lang="en-US" dirty="0"/>
          </a:p>
        </p:txBody>
      </p:sp>
      <p:sp>
        <p:nvSpPr>
          <p:cNvPr id="3" name="Content Placeholder 2"/>
          <p:cNvSpPr>
            <a:spLocks noGrp="1"/>
          </p:cNvSpPr>
          <p:nvPr>
            <p:ph sz="half" idx="1"/>
          </p:nvPr>
        </p:nvSpPr>
        <p:spPr>
          <a:xfrm>
            <a:off x="457200" y="1600200"/>
            <a:ext cx="5105400" cy="4525963"/>
          </a:xfrm>
        </p:spPr>
        <p:txBody>
          <a:bodyPr>
            <a:normAutofit fontScale="92500" lnSpcReduction="10000"/>
          </a:bodyPr>
          <a:lstStyle/>
          <a:p>
            <a:r>
              <a:rPr lang="en-US" dirty="0" smtClean="0"/>
              <a:t>Source from high health </a:t>
            </a:r>
            <a:br>
              <a:rPr lang="en-US" dirty="0" smtClean="0"/>
            </a:br>
            <a:r>
              <a:rPr lang="en-US" dirty="0" smtClean="0"/>
              <a:t>status flocks</a:t>
            </a:r>
          </a:p>
          <a:p>
            <a:pPr lvl="1"/>
            <a:r>
              <a:rPr lang="en-US" dirty="0" smtClean="0"/>
              <a:t>NPIP guidelines</a:t>
            </a:r>
          </a:p>
          <a:p>
            <a:pPr lvl="1"/>
            <a:r>
              <a:rPr lang="en-US" dirty="0" smtClean="0"/>
              <a:t>Review biosecurity protocols</a:t>
            </a:r>
          </a:p>
          <a:p>
            <a:r>
              <a:rPr lang="en-US" dirty="0" smtClean="0"/>
              <a:t>Biosecure entry procedures</a:t>
            </a:r>
          </a:p>
          <a:p>
            <a:pPr lvl="1"/>
            <a:r>
              <a:rPr lang="en-US" dirty="0" smtClean="0"/>
              <a:t>Personnel, equipment, containers</a:t>
            </a:r>
          </a:p>
          <a:p>
            <a:r>
              <a:rPr lang="en-US" dirty="0" smtClean="0"/>
              <a:t>Live bird loading/</a:t>
            </a:r>
            <a:br>
              <a:rPr lang="en-US" dirty="0" smtClean="0"/>
            </a:br>
            <a:r>
              <a:rPr lang="en-US" dirty="0" smtClean="0"/>
              <a:t>unloading procedures</a:t>
            </a:r>
          </a:p>
          <a:p>
            <a:r>
              <a:rPr lang="en-US" dirty="0" smtClean="0"/>
              <a:t>Modified PBA/LOS </a:t>
            </a:r>
            <a:br>
              <a:rPr lang="en-US" dirty="0" smtClean="0"/>
            </a:br>
            <a:r>
              <a:rPr lang="en-US" dirty="0" smtClean="0"/>
              <a:t>Access Points</a:t>
            </a:r>
          </a:p>
        </p:txBody>
      </p:sp>
      <p:pic>
        <p:nvPicPr>
          <p:cNvPr id="6" name="Content Placeholder 5" descr="Screen Clipp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15000" y="2073343"/>
            <a:ext cx="2438400" cy="3210494"/>
          </a:xfrm>
          <a:effectLst>
            <a:outerShdw blurRad="1143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8" name="TextBox 7"/>
          <p:cNvSpPr txBox="1"/>
          <p:nvPr/>
        </p:nvSpPr>
        <p:spPr>
          <a:xfrm>
            <a:off x="4369904" y="5485587"/>
            <a:ext cx="4685990" cy="923330"/>
          </a:xfrm>
          <a:prstGeom prst="rect">
            <a:avLst/>
          </a:prstGeom>
          <a:noFill/>
        </p:spPr>
        <p:txBody>
          <a:bodyPr wrap="square" rtlCol="0">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More information can be found on </a:t>
            </a:r>
            <a:r>
              <a:rPr lang="en-US" dirty="0" smtClean="0">
                <a:latin typeface="Verdana" panose="020B0604030504040204" pitchFamily="34" charset="0"/>
                <a:ea typeface="Verdana" panose="020B0604030504040204" pitchFamily="34" charset="0"/>
                <a:cs typeface="Verdana" panose="020B0604030504040204" pitchFamily="34" charset="0"/>
                <a:hlinkClick r:id="rId4"/>
              </a:rPr>
              <a:t>www.poultrybiosecurity.org</a:t>
            </a:r>
            <a:r>
              <a:rPr lang="en-US" dirty="0" smtClean="0">
                <a:latin typeface="Verdana" panose="020B0604030504040204" pitchFamily="34" charset="0"/>
                <a:ea typeface="Verdana" panose="020B0604030504040204" pitchFamily="34" charset="0"/>
                <a:cs typeface="Verdana" panose="020B0604030504040204" pitchFamily="34" charset="0"/>
              </a:rPr>
              <a:t>  or </a:t>
            </a:r>
            <a:r>
              <a:rPr lang="en-US" dirty="0" smtClean="0">
                <a:latin typeface="Verdana" panose="020B0604030504040204" pitchFamily="34" charset="0"/>
                <a:ea typeface="Verdana" panose="020B0604030504040204" pitchFamily="34" charset="0"/>
                <a:cs typeface="Verdana" panose="020B0604030504040204" pitchFamily="34" charset="0"/>
                <a:hlinkClick r:id="rId5"/>
              </a:rPr>
              <a:t>www.poultryimprovement.org</a:t>
            </a:r>
            <a:endParaRPr lang="en-US"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529" y="1075468"/>
            <a:ext cx="2362365" cy="2362365"/>
          </a:xfrm>
          <a:prstGeom prst="rect">
            <a:avLst/>
          </a:prstGeom>
        </p:spPr>
      </p:pic>
    </p:spTree>
    <p:extLst>
      <p:ext uri="{BB962C8B-B14F-4D97-AF65-F5344CB8AC3E}">
        <p14:creationId xmlns:p14="http://schemas.microsoft.com/office/powerpoint/2010/main" val="195545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Supplies</a:t>
            </a:r>
            <a:endParaRPr lang="en-US" dirty="0"/>
          </a:p>
        </p:txBody>
      </p:sp>
      <p:sp>
        <p:nvSpPr>
          <p:cNvPr id="3" name="Content Placeholder 2"/>
          <p:cNvSpPr>
            <a:spLocks noGrp="1"/>
          </p:cNvSpPr>
          <p:nvPr>
            <p:ph sz="half" idx="1"/>
          </p:nvPr>
        </p:nvSpPr>
        <p:spPr/>
        <p:txBody>
          <a:bodyPr>
            <a:normAutofit lnSpcReduction="10000"/>
          </a:bodyPr>
          <a:lstStyle/>
          <a:p>
            <a:r>
              <a:rPr lang="en-US" dirty="0"/>
              <a:t>Drinking, cooling, washing</a:t>
            </a:r>
          </a:p>
          <a:p>
            <a:r>
              <a:rPr lang="en-US" dirty="0" smtClean="0"/>
              <a:t>Clean, free of disease agents</a:t>
            </a:r>
          </a:p>
          <a:p>
            <a:r>
              <a:rPr lang="en-US" dirty="0" smtClean="0"/>
              <a:t>Contained supply preferred</a:t>
            </a:r>
          </a:p>
          <a:p>
            <a:r>
              <a:rPr lang="en-US" dirty="0" smtClean="0"/>
              <a:t>Testing, treatment, risk analysis</a:t>
            </a:r>
          </a:p>
          <a:p>
            <a:pPr lvl="1"/>
            <a:r>
              <a:rPr lang="en-US" dirty="0" smtClean="0"/>
              <a:t>Follow cleaning with disinfection</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3210" y="2743200"/>
            <a:ext cx="4038600" cy="2940605"/>
          </a:xfrm>
          <a:effectLst>
            <a:outerShdw blurRad="114300" dist="38100" dir="2700000" sx="103000" sy="103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7" name="TextBox 6"/>
          <p:cNvSpPr txBox="1"/>
          <p:nvPr/>
        </p:nvSpPr>
        <p:spPr>
          <a:xfrm>
            <a:off x="8020670" y="5683805"/>
            <a:ext cx="651140" cy="338554"/>
          </a:xfrm>
          <a:prstGeom prst="rect">
            <a:avLst/>
          </a:prstGeom>
          <a:noFill/>
        </p:spPr>
        <p:txBody>
          <a:bodyPr wrap="none" rtlCol="0">
            <a:spAutoFit/>
          </a:bodyPr>
          <a:lstStyle/>
          <a:p>
            <a:r>
              <a:rPr lang="en-US" sz="1600" i="1" dirty="0" smtClean="0"/>
              <a:t>USDA</a:t>
            </a:r>
            <a:endParaRPr lang="en-US" sz="1600" i="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4140" y="541971"/>
            <a:ext cx="1981365" cy="1981365"/>
          </a:xfrm>
          <a:prstGeom prst="rect">
            <a:avLst/>
          </a:prstGeom>
        </p:spPr>
      </p:pic>
    </p:spTree>
    <p:extLst>
      <p:ext uri="{BB962C8B-B14F-4D97-AF65-F5344CB8AC3E}">
        <p14:creationId xmlns:p14="http://schemas.microsoft.com/office/powerpoint/2010/main" val="139810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Feed and Replacement Litter</a:t>
            </a:r>
            <a:endParaRPr lang="en-US" dirty="0"/>
          </a:p>
        </p:txBody>
      </p:sp>
      <p:sp>
        <p:nvSpPr>
          <p:cNvPr id="3" name="Content Placeholder 2"/>
          <p:cNvSpPr>
            <a:spLocks noGrp="1"/>
          </p:cNvSpPr>
          <p:nvPr>
            <p:ph idx="1"/>
          </p:nvPr>
        </p:nvSpPr>
        <p:spPr/>
        <p:txBody>
          <a:bodyPr>
            <a:normAutofit/>
          </a:bodyPr>
          <a:lstStyle/>
          <a:p>
            <a:r>
              <a:rPr lang="en-US" dirty="0" smtClean="0"/>
              <a:t>Manage finished feed, feed ingredients, bedding, litter</a:t>
            </a:r>
          </a:p>
          <a:p>
            <a:pPr lvl="1"/>
            <a:r>
              <a:rPr lang="en-US" dirty="0" smtClean="0"/>
              <a:t>Delivery, storage, </a:t>
            </a:r>
            <a:br>
              <a:rPr lang="en-US" dirty="0" smtClean="0"/>
            </a:br>
            <a:r>
              <a:rPr lang="en-US" dirty="0" smtClean="0"/>
              <a:t>maintenance</a:t>
            </a:r>
          </a:p>
          <a:p>
            <a:pPr lvl="2"/>
            <a:r>
              <a:rPr lang="en-US" dirty="0" smtClean="0"/>
              <a:t>Daily spill check</a:t>
            </a:r>
          </a:p>
          <a:p>
            <a:pPr lvl="1"/>
            <a:r>
              <a:rPr lang="en-US" dirty="0" smtClean="0"/>
              <a:t>Consider PBA, Access Points</a:t>
            </a:r>
          </a:p>
          <a:p>
            <a:pPr lvl="2"/>
            <a:r>
              <a:rPr lang="en-US" dirty="0" smtClean="0"/>
              <a:t>Modifications during harvest</a:t>
            </a:r>
          </a:p>
          <a:p>
            <a:pPr lvl="1"/>
            <a:r>
              <a:rPr lang="en-US" dirty="0" smtClean="0"/>
              <a:t>Limit contamination by wild birds, rodents, insects, other animals</a:t>
            </a:r>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616075"/>
            <a:ext cx="2286165" cy="2286165"/>
          </a:xfrm>
          <a:prstGeom prst="rect">
            <a:avLst/>
          </a:prstGeom>
        </p:spPr>
      </p:pic>
    </p:spTree>
    <p:extLst>
      <p:ext uri="{BB962C8B-B14F-4D97-AF65-F5344CB8AC3E}">
        <p14:creationId xmlns:p14="http://schemas.microsoft.com/office/powerpoint/2010/main" val="64250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Auditing</a:t>
            </a:r>
            <a:endParaRPr lang="en-US" dirty="0"/>
          </a:p>
        </p:txBody>
      </p:sp>
      <p:sp>
        <p:nvSpPr>
          <p:cNvPr id="3" name="Content Placeholder 2"/>
          <p:cNvSpPr>
            <a:spLocks noGrp="1"/>
          </p:cNvSpPr>
          <p:nvPr>
            <p:ph idx="1"/>
          </p:nvPr>
        </p:nvSpPr>
        <p:spPr/>
        <p:txBody>
          <a:bodyPr>
            <a:normAutofit lnSpcReduction="10000"/>
          </a:bodyPr>
          <a:lstStyle/>
          <a:p>
            <a:r>
              <a:rPr lang="en-US" dirty="0" smtClean="0"/>
              <a:t>Requirement based on flock sizes</a:t>
            </a:r>
          </a:p>
          <a:p>
            <a:r>
              <a:rPr lang="en-US" dirty="0" smtClean="0"/>
              <a:t>Based on</a:t>
            </a:r>
          </a:p>
          <a:p>
            <a:pPr lvl="1"/>
            <a:r>
              <a:rPr lang="en-US" dirty="0" smtClean="0"/>
              <a:t>Biosecurity plan’s training materials</a:t>
            </a:r>
          </a:p>
          <a:p>
            <a:pPr lvl="1"/>
            <a:r>
              <a:rPr lang="en-US" dirty="0" smtClean="0"/>
              <a:t>Documentation of implementing principles</a:t>
            </a:r>
          </a:p>
          <a:p>
            <a:pPr lvl="1"/>
            <a:r>
              <a:rPr lang="en-US" dirty="0" smtClean="0"/>
              <a:t>Corrective actions</a:t>
            </a:r>
          </a:p>
          <a:p>
            <a:pPr lvl="1"/>
            <a:r>
              <a:rPr lang="en-US" dirty="0" smtClean="0"/>
              <a:t>Annual review</a:t>
            </a:r>
          </a:p>
          <a:p>
            <a:r>
              <a:rPr lang="en-US" dirty="0" smtClean="0"/>
              <a:t>Check audits for those failing initial document audit</a:t>
            </a:r>
            <a:endParaRPr lang="en-US"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Tree>
    <p:extLst>
      <p:ext uri="{BB962C8B-B14F-4D97-AF65-F5344CB8AC3E}">
        <p14:creationId xmlns:p14="http://schemas.microsoft.com/office/powerpoint/2010/main" val="152969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Biosecurity is Important</a:t>
            </a:r>
            <a:endParaRPr lang="en-US" dirty="0"/>
          </a:p>
        </p:txBody>
      </p:sp>
      <p:sp>
        <p:nvSpPr>
          <p:cNvPr id="3" name="Content Placeholder 2"/>
          <p:cNvSpPr>
            <a:spLocks noGrp="1"/>
          </p:cNvSpPr>
          <p:nvPr>
            <p:ph idx="1"/>
          </p:nvPr>
        </p:nvSpPr>
        <p:spPr/>
        <p:txBody>
          <a:bodyPr>
            <a:normAutofit fontScale="92500"/>
          </a:bodyPr>
          <a:lstStyle/>
          <a:p>
            <a:r>
              <a:rPr lang="en-US" dirty="0" smtClean="0"/>
              <a:t>Disease outbreaks can have devastating effects</a:t>
            </a:r>
          </a:p>
          <a:p>
            <a:r>
              <a:rPr lang="en-US" dirty="0" smtClean="0"/>
              <a:t>It is the responsibility of EVERYONE involved in raising a flock to keep flocks from becoming infected</a:t>
            </a:r>
          </a:p>
          <a:p>
            <a:r>
              <a:rPr lang="en-US" dirty="0" smtClean="0"/>
              <a:t>Biosecurity is structural and operational</a:t>
            </a:r>
          </a:p>
          <a:p>
            <a:r>
              <a:rPr lang="en-US" dirty="0" smtClean="0"/>
              <a:t>Diseases will test effectiveness of </a:t>
            </a:r>
            <a:br>
              <a:rPr lang="en-US" dirty="0" smtClean="0"/>
            </a:br>
            <a:r>
              <a:rPr lang="en-US" dirty="0" smtClean="0"/>
              <a:t>operational biosecurity</a:t>
            </a:r>
          </a:p>
          <a:p>
            <a:pPr lvl="1"/>
            <a:r>
              <a:rPr lang="en-US" dirty="0" smtClean="0"/>
              <a:t>Individual awareness and behavior</a:t>
            </a:r>
            <a:endParaRPr lang="en-US"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Tree>
    <p:extLst>
      <p:ext uri="{BB962C8B-B14F-4D97-AF65-F5344CB8AC3E}">
        <p14:creationId xmlns:p14="http://schemas.microsoft.com/office/powerpoint/2010/main" val="16522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a:t>
            </a:r>
            <a:endParaRPr lang="en-US" dirty="0"/>
          </a:p>
        </p:txBody>
      </p:sp>
      <p:sp>
        <p:nvSpPr>
          <p:cNvPr id="3" name="Content Placeholder 2"/>
          <p:cNvSpPr>
            <a:spLocks noGrp="1"/>
          </p:cNvSpPr>
          <p:nvPr>
            <p:ph idx="1"/>
          </p:nvPr>
        </p:nvSpPr>
        <p:spPr>
          <a:xfrm>
            <a:off x="381000" y="1219200"/>
            <a:ext cx="6934200" cy="4525963"/>
          </a:xfrm>
        </p:spPr>
        <p:txBody>
          <a:bodyPr>
            <a:noAutofit/>
          </a:bodyPr>
          <a:lstStyle/>
          <a:p>
            <a:pPr marL="0" indent="0">
              <a:buNone/>
            </a:pPr>
            <a:r>
              <a:rPr lang="en-US" sz="2400" dirty="0" smtClean="0"/>
              <a:t>Complete the lessons:</a:t>
            </a:r>
          </a:p>
          <a:p>
            <a:pPr>
              <a:buFont typeface="Wingdings" panose="05000000000000000000" pitchFamily="2" charset="2"/>
              <a:buChar char="ü"/>
            </a:pPr>
            <a:r>
              <a:rPr lang="en-US" sz="2400" i="1" dirty="0" smtClean="0"/>
              <a:t>Implementation of Poultry Biosecurity</a:t>
            </a:r>
          </a:p>
          <a:p>
            <a:pPr>
              <a:buFont typeface="Wingdings" panose="05000000000000000000" pitchFamily="2" charset="2"/>
              <a:buChar char="q"/>
            </a:pPr>
            <a:r>
              <a:rPr lang="en-US" sz="2400" i="1" dirty="0" smtClean="0"/>
              <a:t>Do Not Bring Disease to the Poultry Site</a:t>
            </a:r>
          </a:p>
          <a:p>
            <a:pPr>
              <a:buFont typeface="Wingdings" panose="05000000000000000000" pitchFamily="2" charset="2"/>
              <a:buChar char="q"/>
            </a:pPr>
            <a:r>
              <a:rPr lang="en-US" sz="2400" i="1" dirty="0" smtClean="0"/>
              <a:t>Understanding the Perimeter Buffer Area</a:t>
            </a:r>
          </a:p>
          <a:p>
            <a:pPr>
              <a:buFont typeface="Wingdings" panose="05000000000000000000" pitchFamily="2" charset="2"/>
              <a:buChar char="q"/>
            </a:pPr>
            <a:r>
              <a:rPr lang="en-US" sz="2400" i="1" dirty="0" smtClean="0"/>
              <a:t>Understanding the Line of Separation</a:t>
            </a:r>
          </a:p>
          <a:p>
            <a:pPr marL="0" indent="0">
              <a:buNone/>
            </a:pPr>
            <a:r>
              <a:rPr lang="en-US" sz="2400" dirty="0" smtClean="0"/>
              <a:t>Then:</a:t>
            </a:r>
          </a:p>
          <a:p>
            <a:pPr>
              <a:buFont typeface="Wingdings" panose="05000000000000000000" pitchFamily="2" charset="2"/>
              <a:buChar char="q"/>
            </a:pPr>
            <a:r>
              <a:rPr lang="en-US" sz="2400" dirty="0" smtClean="0"/>
              <a:t>Implement your written site-specific enhanced biosecurity plan on your operation</a:t>
            </a:r>
          </a:p>
          <a:p>
            <a:pPr>
              <a:buFont typeface="Wingdings" panose="05000000000000000000" pitchFamily="2" charset="2"/>
              <a:buChar char="q"/>
            </a:pPr>
            <a:r>
              <a:rPr lang="en-US" sz="2400" dirty="0" smtClean="0"/>
              <a:t>Oversee and document training of all essential personnel</a:t>
            </a:r>
            <a:endParaRPr lang="en-US" sz="2400" dirty="0"/>
          </a:p>
        </p:txBody>
      </p:sp>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5080" y="3496724"/>
            <a:ext cx="1389888" cy="13898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4455" y="3568352"/>
            <a:ext cx="1246632" cy="12466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1172" y="4700560"/>
            <a:ext cx="1353312" cy="1353312"/>
          </a:xfrm>
          <a:prstGeom prst="rect">
            <a:avLst/>
          </a:prstGeom>
        </p:spPr>
      </p:pic>
    </p:spTree>
    <p:extLst>
      <p:ext uri="{BB962C8B-B14F-4D97-AF65-F5344CB8AC3E}">
        <p14:creationId xmlns:p14="http://schemas.microsoft.com/office/powerpoint/2010/main" val="348011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black">
                    <a:tint val="75000"/>
                  </a:prstClr>
                </a:solidFill>
              </a:rPr>
              <a:t>Center for Food Security and Public Health, Iowa State University, 2018</a:t>
            </a:r>
            <a:endParaRPr lang="en-US" dirty="0">
              <a:solidFill>
                <a:prstClr val="black">
                  <a:tint val="75000"/>
                </a:prstClr>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2286000"/>
            <a:ext cx="5620047" cy="2694209"/>
          </a:xfrm>
          <a:prstGeom prst="rect">
            <a:avLst/>
          </a:prstGeom>
        </p:spPr>
      </p:pic>
    </p:spTree>
    <p:extLst>
      <p:ext uri="{BB962C8B-B14F-4D97-AF65-F5344CB8AC3E}">
        <p14:creationId xmlns:p14="http://schemas.microsoft.com/office/powerpoint/2010/main" val="378240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ECC2B-8DB8-4DAB-BEAE-905D8CF582E6}"/>
              </a:ext>
            </a:extLst>
          </p:cNvPr>
          <p:cNvSpPr>
            <a:spLocks noGrp="1"/>
          </p:cNvSpPr>
          <p:nvPr>
            <p:ph type="title"/>
          </p:nvPr>
        </p:nvSpPr>
        <p:spPr/>
        <p:txBody>
          <a:bodyPr/>
          <a:lstStyle/>
          <a:p>
            <a:r>
              <a:rPr lang="en-US" dirty="0"/>
              <a:t>Responsibilities</a:t>
            </a:r>
          </a:p>
        </p:txBody>
      </p:sp>
      <p:sp>
        <p:nvSpPr>
          <p:cNvPr id="4" name="Footer Placeholder 3">
            <a:extLst>
              <a:ext uri="{FF2B5EF4-FFF2-40B4-BE49-F238E27FC236}">
                <a16:creationId xmlns:a16="http://schemas.microsoft.com/office/drawing/2014/main" id="{ABD3BD0C-907A-421B-9BCE-33DD6680C063}"/>
              </a:ext>
            </a:extLst>
          </p:cNvPr>
          <p:cNvSpPr>
            <a:spLocks noGrp="1"/>
          </p:cNvSpPr>
          <p:nvPr>
            <p:ph type="ftr" sz="quarter" idx="11"/>
          </p:nvPr>
        </p:nvSpPr>
        <p:spPr/>
        <p:txBody>
          <a:bodyPr/>
          <a:lstStyle/>
          <a:p>
            <a:r>
              <a:rPr lang="en-US" dirty="0"/>
              <a:t>Center for Food Security and Public Health, Iowa State University, </a:t>
            </a:r>
            <a:r>
              <a:rPr lang="en-US" dirty="0" smtClean="0"/>
              <a:t>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2172186" cy="21721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982572"/>
            <a:ext cx="1828800" cy="182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4724400"/>
            <a:ext cx="1828800" cy="1828800"/>
          </a:xfrm>
          <a:prstGeom prst="rect">
            <a:avLst/>
          </a:prstGeom>
        </p:spPr>
      </p:pic>
      <p:sp>
        <p:nvSpPr>
          <p:cNvPr id="9" name="TextBox 8"/>
          <p:cNvSpPr txBox="1"/>
          <p:nvPr/>
        </p:nvSpPr>
        <p:spPr>
          <a:xfrm>
            <a:off x="1778000" y="1333141"/>
            <a:ext cx="2271648" cy="1200329"/>
          </a:xfrm>
          <a:prstGeom prst="rect">
            <a:avLst/>
          </a:prstGeom>
          <a:noFill/>
        </p:spPr>
        <p:txBody>
          <a:bodyPr wrap="none" rtlCol="0">
            <a:spAutoFit/>
            <a:scene3d>
              <a:camera prst="isometricOffAxis1Right"/>
              <a:lightRig rig="threePt" dir="t"/>
            </a:scene3d>
          </a:bodyPr>
          <a:lstStyle/>
          <a:p>
            <a:r>
              <a:rPr lang="en-US" sz="7200" dirty="0" smtClean="0">
                <a:effectLst>
                  <a:outerShdw blurRad="60007" dist="310007" dir="7680000" sy="30000" kx="1300200" algn="ctr" rotWithShape="0">
                    <a:prstClr val="black">
                      <a:alpha val="32000"/>
                    </a:prstClr>
                  </a:outerShdw>
                </a:effectLst>
              </a:rPr>
              <a:t>Write</a:t>
            </a:r>
            <a:endParaRPr lang="en-US" sz="7200" dirty="0">
              <a:effectLst>
                <a:outerShdw blurRad="60007" dist="310007" dir="7680000" sy="30000" kx="1300200" algn="ctr" rotWithShape="0">
                  <a:prstClr val="black">
                    <a:alpha val="32000"/>
                  </a:prstClr>
                </a:outerShdw>
              </a:effectLst>
            </a:endParaRPr>
          </a:p>
        </p:txBody>
      </p:sp>
      <p:sp>
        <p:nvSpPr>
          <p:cNvPr id="10" name="TextBox 9"/>
          <p:cNvSpPr txBox="1"/>
          <p:nvPr/>
        </p:nvSpPr>
        <p:spPr>
          <a:xfrm>
            <a:off x="3313126" y="2897553"/>
            <a:ext cx="2020874" cy="1200329"/>
          </a:xfrm>
          <a:prstGeom prst="rect">
            <a:avLst/>
          </a:prstGeom>
          <a:noFill/>
        </p:spPr>
        <p:txBody>
          <a:bodyPr wrap="none" rtlCol="0">
            <a:spAutoFit/>
            <a:scene3d>
              <a:camera prst="isometricOffAxis1Right"/>
              <a:lightRig rig="threePt" dir="t"/>
            </a:scene3d>
          </a:bodyPr>
          <a:lstStyle/>
          <a:p>
            <a:r>
              <a:rPr lang="en-US" sz="7200" dirty="0" smtClean="0">
                <a:effectLst>
                  <a:outerShdw blurRad="60007" dist="310007" dir="7680000" sy="30000" kx="1300200" algn="ctr" rotWithShape="0">
                    <a:prstClr val="black">
                      <a:alpha val="32000"/>
                    </a:prstClr>
                  </a:outerShdw>
                </a:effectLst>
              </a:rPr>
              <a:t>Train</a:t>
            </a:r>
            <a:endParaRPr lang="en-US" sz="7200" dirty="0">
              <a:effectLst>
                <a:outerShdw blurRad="60007" dist="310007" dir="7680000" sy="30000" kx="1300200" algn="ctr" rotWithShape="0">
                  <a:prstClr val="black">
                    <a:alpha val="32000"/>
                  </a:prstClr>
                </a:outerShdw>
              </a:effectLst>
            </a:endParaRPr>
          </a:p>
        </p:txBody>
      </p:sp>
      <p:sp>
        <p:nvSpPr>
          <p:cNvPr id="11" name="TextBox 10"/>
          <p:cNvSpPr txBox="1"/>
          <p:nvPr/>
        </p:nvSpPr>
        <p:spPr>
          <a:xfrm>
            <a:off x="4938704" y="4324171"/>
            <a:ext cx="4295791" cy="1200329"/>
          </a:xfrm>
          <a:prstGeom prst="rect">
            <a:avLst/>
          </a:prstGeom>
          <a:noFill/>
        </p:spPr>
        <p:txBody>
          <a:bodyPr wrap="none" rtlCol="0">
            <a:spAutoFit/>
            <a:scene3d>
              <a:camera prst="isometricOffAxis1Right"/>
              <a:lightRig rig="threePt" dir="t"/>
            </a:scene3d>
          </a:bodyPr>
          <a:lstStyle/>
          <a:p>
            <a:r>
              <a:rPr lang="en-US" sz="7200" dirty="0" smtClean="0">
                <a:effectLst>
                  <a:outerShdw blurRad="60007" dist="310007" dir="7680000" sy="30000" kx="1300200" algn="ctr" rotWithShape="0">
                    <a:prstClr val="black">
                      <a:alpha val="32000"/>
                    </a:prstClr>
                  </a:outerShdw>
                </a:effectLst>
              </a:rPr>
              <a:t>Implement</a:t>
            </a:r>
            <a:endParaRPr lang="en-US" sz="7200" dirty="0">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89888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Site-Specific Written </a:t>
            </a:r>
            <a:br>
              <a:rPr lang="en-US" dirty="0" smtClean="0"/>
            </a:br>
            <a:r>
              <a:rPr lang="en-US" dirty="0" smtClean="0"/>
              <a:t>Biosecurity Plan</a:t>
            </a:r>
            <a:endParaRPr lang="en-US" dirty="0"/>
          </a:p>
        </p:txBody>
      </p:sp>
      <p:sp>
        <p:nvSpPr>
          <p:cNvPr id="3" name="Content Placeholder 2"/>
          <p:cNvSpPr>
            <a:spLocks noGrp="1"/>
          </p:cNvSpPr>
          <p:nvPr>
            <p:ph sz="half" idx="1"/>
          </p:nvPr>
        </p:nvSpPr>
        <p:spPr>
          <a:xfrm>
            <a:off x="457200" y="1600200"/>
            <a:ext cx="4787660" cy="5029200"/>
          </a:xfrm>
        </p:spPr>
        <p:txBody>
          <a:bodyPr>
            <a:normAutofit/>
          </a:bodyPr>
          <a:lstStyle/>
          <a:p>
            <a:r>
              <a:rPr lang="en-US" dirty="0"/>
              <a:t>Define scope</a:t>
            </a:r>
          </a:p>
          <a:p>
            <a:pPr lvl="1"/>
            <a:r>
              <a:rPr lang="en-US" dirty="0" smtClean="0"/>
              <a:t>Describe facilities included</a:t>
            </a:r>
            <a:endParaRPr lang="en-US" dirty="0"/>
          </a:p>
          <a:p>
            <a:r>
              <a:rPr lang="en-US" dirty="0" smtClean="0"/>
              <a:t>Include </a:t>
            </a:r>
            <a:r>
              <a:rPr lang="en-US" dirty="0"/>
              <a:t>PIN</a:t>
            </a:r>
          </a:p>
          <a:p>
            <a:pPr lvl="1"/>
            <a:r>
              <a:rPr lang="en-US" dirty="0"/>
              <a:t>Request from State Animal Health Official</a:t>
            </a:r>
          </a:p>
          <a:p>
            <a:r>
              <a:rPr lang="en-US" dirty="0"/>
              <a:t>Separate plans for </a:t>
            </a:r>
            <a:br>
              <a:rPr lang="en-US" dirty="0"/>
            </a:br>
            <a:r>
              <a:rPr lang="en-US" dirty="0"/>
              <a:t>off-site premises</a:t>
            </a:r>
          </a:p>
          <a:p>
            <a:r>
              <a:rPr lang="en-US" dirty="0" smtClean="0"/>
              <a:t>Includes </a:t>
            </a:r>
            <a:r>
              <a:rPr lang="en-US" dirty="0"/>
              <a:t>labeled premises map</a:t>
            </a:r>
          </a:p>
          <a:p>
            <a:r>
              <a:rPr lang="en-US" dirty="0"/>
              <a:t>Provide copies, access</a:t>
            </a:r>
          </a:p>
          <a:p>
            <a:endParaRPr lang="en-US" sz="2600" dirty="0" smtClean="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3000" y="1752600"/>
            <a:ext cx="3326577" cy="44262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702" y="905256"/>
            <a:ext cx="1389888" cy="1389888"/>
          </a:xfrm>
          <a:prstGeom prst="rect">
            <a:avLst/>
          </a:prstGeom>
        </p:spPr>
      </p:pic>
      <p:sp>
        <p:nvSpPr>
          <p:cNvPr id="8" name="Footer Placeholder 3">
            <a:extLst>
              <a:ext uri="{FF2B5EF4-FFF2-40B4-BE49-F238E27FC236}">
                <a16:creationId xmlns:a16="http://schemas.microsoft.com/office/drawing/2014/main" id="{ABD3BD0C-907A-421B-9BCE-33DD6680C063}"/>
              </a:ext>
            </a:extLst>
          </p:cNvPr>
          <p:cNvSpPr>
            <a:spLocks noGrp="1"/>
          </p:cNvSpPr>
          <p:nvPr>
            <p:ph type="ftr" sz="quarter" idx="11"/>
          </p:nvPr>
        </p:nvSpPr>
        <p:spPr>
          <a:xfrm>
            <a:off x="4724400" y="6324600"/>
            <a:ext cx="4419600" cy="365125"/>
          </a:xfrm>
        </p:spPr>
        <p:txBody>
          <a:bodyPr/>
          <a:lstStyle/>
          <a:p>
            <a:r>
              <a:rPr lang="en-US" dirty="0"/>
              <a:t>Center for Food Security and Public Health, Iowa State University, </a:t>
            </a:r>
            <a:r>
              <a:rPr lang="en-US" dirty="0" smtClean="0"/>
              <a:t>2018</a:t>
            </a:r>
            <a:endParaRPr lang="en-US" dirty="0"/>
          </a:p>
        </p:txBody>
      </p:sp>
    </p:spTree>
    <p:extLst>
      <p:ext uri="{BB962C8B-B14F-4D97-AF65-F5344CB8AC3E}">
        <p14:creationId xmlns:p14="http://schemas.microsoft.com/office/powerpoint/2010/main" val="235544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F592-9A66-4136-AD4B-2D56CFFA0446}"/>
              </a:ext>
            </a:extLst>
          </p:cNvPr>
          <p:cNvSpPr>
            <a:spLocks noGrp="1"/>
          </p:cNvSpPr>
          <p:nvPr>
            <p:ph type="title"/>
          </p:nvPr>
        </p:nvSpPr>
        <p:spPr/>
        <p:txBody>
          <a:bodyPr>
            <a:normAutofit fontScale="90000"/>
          </a:bodyPr>
          <a:lstStyle/>
          <a:p>
            <a:r>
              <a:rPr lang="en-US" dirty="0"/>
              <a:t>Resources for Creating the Written Plan</a:t>
            </a:r>
          </a:p>
        </p:txBody>
      </p:sp>
      <p:sp>
        <p:nvSpPr>
          <p:cNvPr id="3" name="Content Placeholder 2">
            <a:extLst>
              <a:ext uri="{FF2B5EF4-FFF2-40B4-BE49-F238E27FC236}">
                <a16:creationId xmlns:a16="http://schemas.microsoft.com/office/drawing/2014/main" id="{B9425FBD-181F-4E0F-BF78-11F4AEAF09AA}"/>
              </a:ext>
            </a:extLst>
          </p:cNvPr>
          <p:cNvSpPr>
            <a:spLocks noGrp="1"/>
          </p:cNvSpPr>
          <p:nvPr>
            <p:ph sz="half" idx="1"/>
          </p:nvPr>
        </p:nvSpPr>
        <p:spPr>
          <a:xfrm>
            <a:off x="457200" y="1600201"/>
            <a:ext cx="4038600" cy="1981200"/>
          </a:xfrm>
        </p:spPr>
        <p:txBody>
          <a:bodyPr>
            <a:normAutofit/>
          </a:bodyPr>
          <a:lstStyle/>
          <a:p>
            <a:r>
              <a:rPr lang="en-US" dirty="0"/>
              <a:t>Checklist</a:t>
            </a:r>
          </a:p>
          <a:p>
            <a:r>
              <a:rPr lang="en-US" dirty="0"/>
              <a:t>Information </a:t>
            </a:r>
            <a:r>
              <a:rPr lang="en-US" dirty="0" smtClean="0"/>
              <a:t>Manual</a:t>
            </a:r>
          </a:p>
          <a:p>
            <a:r>
              <a:rPr lang="en-US" dirty="0" smtClean="0"/>
              <a:t>Customizable templates</a:t>
            </a:r>
            <a:endParaRPr lang="en-US" dirty="0"/>
          </a:p>
        </p:txBody>
      </p:sp>
      <p:sp>
        <p:nvSpPr>
          <p:cNvPr id="5" name="Content Placeholder 4"/>
          <p:cNvSpPr>
            <a:spLocks noGrp="1"/>
          </p:cNvSpPr>
          <p:nvPr>
            <p:ph sz="half" idx="2"/>
          </p:nvPr>
        </p:nvSpPr>
        <p:spPr>
          <a:xfrm>
            <a:off x="4648200" y="1600200"/>
            <a:ext cx="4038600" cy="2133600"/>
          </a:xfrm>
        </p:spPr>
        <p:txBody>
          <a:bodyPr>
            <a:normAutofit/>
          </a:bodyPr>
          <a:lstStyle/>
          <a:p>
            <a:r>
              <a:rPr lang="en-US" dirty="0" smtClean="0"/>
              <a:t>Factsheets</a:t>
            </a:r>
            <a:endParaRPr lang="en-US" dirty="0"/>
          </a:p>
          <a:p>
            <a:r>
              <a:rPr lang="en-US" dirty="0" smtClean="0"/>
              <a:t>Example logs and forms</a:t>
            </a:r>
            <a:endParaRPr lang="en-US" dirty="0"/>
          </a:p>
        </p:txBody>
      </p:sp>
      <p:sp>
        <p:nvSpPr>
          <p:cNvPr id="4" name="Footer Placeholder 3">
            <a:extLst>
              <a:ext uri="{FF2B5EF4-FFF2-40B4-BE49-F238E27FC236}">
                <a16:creationId xmlns:a16="http://schemas.microsoft.com/office/drawing/2014/main" id="{EAE39196-8EE0-448C-AD33-2489C0C889F8}"/>
              </a:ext>
            </a:extLst>
          </p:cNvPr>
          <p:cNvSpPr>
            <a:spLocks noGrp="1"/>
          </p:cNvSpPr>
          <p:nvPr>
            <p:ph type="ftr" sz="quarter" idx="11"/>
          </p:nvPr>
        </p:nvSpPr>
        <p:spPr>
          <a:xfrm>
            <a:off x="4876800" y="6350927"/>
            <a:ext cx="4368800" cy="365125"/>
          </a:xfrm>
        </p:spPr>
        <p:txBody>
          <a:bodyPr/>
          <a:lstStyle/>
          <a:p>
            <a:r>
              <a:rPr lang="en-US" dirty="0"/>
              <a:t>Center for Food Security and Public Health, Iowa State University, </a:t>
            </a:r>
            <a:r>
              <a:rPr lang="en-US" dirty="0" smtClean="0"/>
              <a:t>2018</a:t>
            </a:r>
            <a:endParaRPr lang="en-US" dirty="0"/>
          </a:p>
        </p:txBody>
      </p:sp>
      <p:sp>
        <p:nvSpPr>
          <p:cNvPr id="6" name="TextBox 5"/>
          <p:cNvSpPr txBox="1"/>
          <p:nvPr/>
        </p:nvSpPr>
        <p:spPr>
          <a:xfrm>
            <a:off x="3053764" y="6096000"/>
            <a:ext cx="3036472" cy="369332"/>
          </a:xfrm>
          <a:prstGeom prst="rect">
            <a:avLst/>
          </a:prstGeom>
          <a:noFill/>
        </p:spPr>
        <p:txBody>
          <a:bodyPr wrap="none" rtlCol="0">
            <a:spAutoFit/>
          </a:bodyPr>
          <a:lstStyle/>
          <a:p>
            <a:r>
              <a:rPr lang="en-US" dirty="0">
                <a:hlinkClick r:id="rId3"/>
              </a:rPr>
              <a:t>http://poultrybiosecurity.org</a:t>
            </a:r>
            <a:r>
              <a:rPr lang="en-US" dirty="0" smtClean="0">
                <a:hlinkClick r:id="rId3"/>
              </a:rPr>
              <a:t>/</a:t>
            </a:r>
            <a:r>
              <a:rPr lang="en-US" dirty="0" smtClean="0"/>
              <a:t> </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635324"/>
            <a:ext cx="1665072" cy="2206491"/>
          </a:xfrm>
          <a:prstGeom prst="rect">
            <a:avLst/>
          </a:prstGeom>
          <a:effectLst>
            <a:outerShdw blurRad="114300" dist="38100" dir="2700000" sx="103000" sy="103000" algn="tl"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4250" y="3650720"/>
            <a:ext cx="1674446" cy="2194560"/>
          </a:xfrm>
          <a:prstGeom prst="rect">
            <a:avLst/>
          </a:prstGeom>
          <a:effectLst>
            <a:outerShdw blurRad="114300" dist="38100" dir="2700000" sx="103000" sy="103000" algn="tl" rotWithShape="0">
              <a:prstClr val="black">
                <a:alpha val="40000"/>
              </a:prst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753" y="3647255"/>
            <a:ext cx="1649344" cy="2194560"/>
          </a:xfrm>
          <a:prstGeom prst="rect">
            <a:avLst/>
          </a:prstGeom>
          <a:effectLst>
            <a:outerShdw blurRad="114300" dist="38100" dir="2700000" sx="103000" sy="103000" algn="tl" rotWithShape="0">
              <a:prstClr val="black">
                <a:alpha val="40000"/>
              </a:prst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3635324"/>
            <a:ext cx="1674055" cy="2194560"/>
          </a:xfrm>
          <a:prstGeom prst="rect">
            <a:avLst/>
          </a:prstGeom>
          <a:effectLst>
            <a:outerShdw blurRad="114300" dist="38100" dir="2700000" sx="103000" sy="103000" algn="tl" rotWithShape="0">
              <a:prstClr val="black">
                <a:alpha val="40000"/>
              </a:prst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412" y="3640907"/>
            <a:ext cx="1621804" cy="2194560"/>
          </a:xfrm>
          <a:prstGeom prst="rect">
            <a:avLst/>
          </a:prstGeom>
          <a:effectLst>
            <a:outerShdw blurRad="114300" dist="38100" dir="2700000" sx="103000" sy="103000" algn="tl" rotWithShape="0">
              <a:prstClr val="black">
                <a:alpha val="40000"/>
              </a:prstClr>
            </a:outerShdw>
          </a:effectLst>
        </p:spPr>
      </p:pic>
    </p:spTree>
    <p:extLst>
      <p:ext uri="{BB962C8B-B14F-4D97-AF65-F5344CB8AC3E}">
        <p14:creationId xmlns:p14="http://schemas.microsoft.com/office/powerpoint/2010/main" val="190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par>
                                <p:cTn id="43" presetID="42"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E280-A8E0-4812-A607-A9EAE49EEAA3}"/>
              </a:ext>
            </a:extLst>
          </p:cNvPr>
          <p:cNvSpPr>
            <a:spLocks noGrp="1"/>
          </p:cNvSpPr>
          <p:nvPr>
            <p:ph type="title"/>
          </p:nvPr>
        </p:nvSpPr>
        <p:spPr/>
        <p:txBody>
          <a:bodyPr>
            <a:normAutofit fontScale="90000"/>
          </a:bodyPr>
          <a:lstStyle/>
          <a:p>
            <a:r>
              <a:rPr lang="en-US" dirty="0" smtClean="0"/>
              <a:t>Training—Essential Personnel</a:t>
            </a:r>
            <a:endParaRPr lang="en-US" dirty="0"/>
          </a:p>
        </p:txBody>
      </p:sp>
      <p:sp>
        <p:nvSpPr>
          <p:cNvPr id="3" name="Content Placeholder 2">
            <a:extLst>
              <a:ext uri="{FF2B5EF4-FFF2-40B4-BE49-F238E27FC236}">
                <a16:creationId xmlns:a16="http://schemas.microsoft.com/office/drawing/2014/main" id="{F87ED214-D5D9-4B06-80D2-AEA13E8E25CE}"/>
              </a:ext>
            </a:extLst>
          </p:cNvPr>
          <p:cNvSpPr>
            <a:spLocks noGrp="1"/>
          </p:cNvSpPr>
          <p:nvPr>
            <p:ph idx="1"/>
          </p:nvPr>
        </p:nvSpPr>
        <p:spPr/>
        <p:txBody>
          <a:bodyPr>
            <a:normAutofit/>
          </a:bodyPr>
          <a:lstStyle/>
          <a:p>
            <a:r>
              <a:rPr lang="en-US" dirty="0"/>
              <a:t>P</a:t>
            </a:r>
            <a:r>
              <a:rPr lang="en-US" dirty="0" smtClean="0"/>
              <a:t>remises-wide/company-wide </a:t>
            </a:r>
            <a:r>
              <a:rPr lang="en-US" b="1" dirty="0" smtClean="0"/>
              <a:t>AND </a:t>
            </a:r>
            <a:r>
              <a:rPr lang="en-US" dirty="0" smtClean="0"/>
              <a:t>farm </a:t>
            </a:r>
            <a:r>
              <a:rPr lang="en-US" dirty="0"/>
              <a:t>site-specific </a:t>
            </a:r>
            <a:r>
              <a:rPr lang="en-US" dirty="0" smtClean="0"/>
              <a:t>procedures</a:t>
            </a:r>
            <a:endParaRPr lang="en-US" dirty="0"/>
          </a:p>
          <a:p>
            <a:r>
              <a:rPr lang="en-US" dirty="0"/>
              <a:t>Importance of biosecurity</a:t>
            </a:r>
          </a:p>
          <a:p>
            <a:r>
              <a:rPr lang="en-US" dirty="0"/>
              <a:t>Non-compliance</a:t>
            </a:r>
          </a:p>
          <a:p>
            <a:r>
              <a:rPr lang="en-US" dirty="0"/>
              <a:t>Requirements </a:t>
            </a:r>
            <a:r>
              <a:rPr lang="en-US" dirty="0" smtClean="0"/>
              <a:t>within </a:t>
            </a:r>
            <a:r>
              <a:rPr lang="en-US" dirty="0"/>
              <a:t>biosecurity plan</a:t>
            </a:r>
          </a:p>
          <a:p>
            <a:pPr lvl="1"/>
            <a:r>
              <a:rPr lang="en-US" dirty="0"/>
              <a:t>Delivered annually</a:t>
            </a:r>
          </a:p>
          <a:p>
            <a:pPr lvl="1"/>
            <a:r>
              <a:rPr lang="en-US" dirty="0" smtClean="0"/>
              <a:t>Documented</a:t>
            </a:r>
          </a:p>
          <a:p>
            <a:pPr>
              <a:buFont typeface="Wingdings" panose="05000000000000000000" pitchFamily="2" charset="2"/>
              <a:buChar char="q"/>
            </a:pPr>
            <a:r>
              <a:rPr lang="en-US" i="1" dirty="0" smtClean="0"/>
              <a:t> Implementing Poultry Biosecurity</a:t>
            </a:r>
            <a:endParaRPr lang="en-US" i="1" dirty="0"/>
          </a:p>
        </p:txBody>
      </p:sp>
      <p:sp>
        <p:nvSpPr>
          <p:cNvPr id="4" name="Footer Placeholder 3">
            <a:extLst>
              <a:ext uri="{FF2B5EF4-FFF2-40B4-BE49-F238E27FC236}">
                <a16:creationId xmlns:a16="http://schemas.microsoft.com/office/drawing/2014/main" id="{DC40CBE3-10C6-495A-9FAF-6B16EB5EDEF5}"/>
              </a:ext>
            </a:extLst>
          </p:cNvPr>
          <p:cNvSpPr>
            <a:spLocks noGrp="1"/>
          </p:cNvSpPr>
          <p:nvPr>
            <p:ph type="ftr" sz="quarter" idx="11"/>
          </p:nvPr>
        </p:nvSpPr>
        <p:spPr/>
        <p:txBody>
          <a:bodyPr/>
          <a:lstStyle/>
          <a:p>
            <a:r>
              <a:rPr lang="en-US" dirty="0"/>
              <a:t>Center for Food Security and Public Health, Iowa State University, </a:t>
            </a:r>
            <a:r>
              <a:rPr lang="en-US" dirty="0" smtClean="0"/>
              <a:t>2018</a:t>
            </a:r>
            <a:endParaRPr lang="en-US" dirty="0"/>
          </a:p>
        </p:txBody>
      </p:sp>
    </p:spTree>
    <p:extLst>
      <p:ext uri="{BB962C8B-B14F-4D97-AF65-F5344CB8AC3E}">
        <p14:creationId xmlns:p14="http://schemas.microsoft.com/office/powerpoint/2010/main" val="23371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3BD6-DEFB-40F7-856E-448E09F2DA19}"/>
              </a:ext>
            </a:extLst>
          </p:cNvPr>
          <p:cNvSpPr>
            <a:spLocks noGrp="1"/>
          </p:cNvSpPr>
          <p:nvPr>
            <p:ph type="title"/>
          </p:nvPr>
        </p:nvSpPr>
        <p:spPr/>
        <p:txBody>
          <a:bodyPr/>
          <a:lstStyle/>
          <a:p>
            <a:r>
              <a:rPr lang="en-US" dirty="0"/>
              <a:t>Training—All Who Enter</a:t>
            </a:r>
          </a:p>
        </p:txBody>
      </p:sp>
      <p:sp>
        <p:nvSpPr>
          <p:cNvPr id="3" name="Content Placeholder 2">
            <a:extLst>
              <a:ext uri="{FF2B5EF4-FFF2-40B4-BE49-F238E27FC236}">
                <a16:creationId xmlns:a16="http://schemas.microsoft.com/office/drawing/2014/main" id="{C808395C-4FE2-4291-A112-64E490A7F72A}"/>
              </a:ext>
            </a:extLst>
          </p:cNvPr>
          <p:cNvSpPr>
            <a:spLocks noGrp="1"/>
          </p:cNvSpPr>
          <p:nvPr>
            <p:ph idx="1"/>
          </p:nvPr>
        </p:nvSpPr>
        <p:spPr/>
        <p:txBody>
          <a:bodyPr>
            <a:normAutofit fontScale="92500" lnSpcReduction="20000"/>
          </a:bodyPr>
          <a:lstStyle/>
          <a:p>
            <a:r>
              <a:rPr lang="en-US" dirty="0"/>
              <a:t>How to contact </a:t>
            </a:r>
            <a:r>
              <a:rPr lang="en-US" dirty="0" smtClean="0"/>
              <a:t>the Biosecurity Coordinator</a:t>
            </a:r>
          </a:p>
          <a:p>
            <a:r>
              <a:rPr lang="en-US" dirty="0" smtClean="0"/>
              <a:t>How to Respect the PBA and LOS</a:t>
            </a:r>
          </a:p>
          <a:p>
            <a:r>
              <a:rPr lang="en-US" dirty="0" smtClean="0"/>
              <a:t>Additional </a:t>
            </a:r>
            <a:r>
              <a:rPr lang="en-US" dirty="0"/>
              <a:t>measures for</a:t>
            </a:r>
            <a:br>
              <a:rPr lang="en-US" dirty="0"/>
            </a:br>
            <a:r>
              <a:rPr lang="en-US" dirty="0"/>
              <a:t>specific job duties</a:t>
            </a:r>
          </a:p>
          <a:p>
            <a:pPr>
              <a:buFont typeface="Wingdings" panose="05000000000000000000" pitchFamily="2" charset="2"/>
              <a:buChar char="q"/>
            </a:pPr>
            <a:r>
              <a:rPr lang="en-US" dirty="0" smtClean="0"/>
              <a:t> Do </a:t>
            </a:r>
            <a:r>
              <a:rPr lang="en-US" dirty="0"/>
              <a:t>Not </a:t>
            </a:r>
            <a:r>
              <a:rPr lang="en-US" dirty="0" smtClean="0"/>
              <a:t>Bring Disease </a:t>
            </a:r>
            <a:r>
              <a:rPr lang="en-US" dirty="0"/>
              <a:t>to the </a:t>
            </a:r>
            <a:r>
              <a:rPr lang="en-US" dirty="0" smtClean="0"/>
              <a:t/>
            </a:r>
            <a:br>
              <a:rPr lang="en-US" dirty="0" smtClean="0"/>
            </a:br>
            <a:r>
              <a:rPr lang="en-US" dirty="0" smtClean="0"/>
              <a:t>Poultry Site</a:t>
            </a:r>
          </a:p>
          <a:p>
            <a:pPr>
              <a:buFont typeface="Wingdings" panose="05000000000000000000" pitchFamily="2" charset="2"/>
              <a:buChar char="q"/>
            </a:pPr>
            <a:r>
              <a:rPr lang="en-US" dirty="0" smtClean="0"/>
              <a:t>Understanding the Perimeter Buffer Area</a:t>
            </a:r>
          </a:p>
          <a:p>
            <a:pPr>
              <a:buFont typeface="Wingdings" panose="05000000000000000000" pitchFamily="2" charset="2"/>
              <a:buChar char="q"/>
            </a:pPr>
            <a:r>
              <a:rPr lang="en-US" dirty="0" smtClean="0"/>
              <a:t>Understanding the Line of Separation</a:t>
            </a:r>
            <a:endParaRPr lang="en-US" dirty="0"/>
          </a:p>
        </p:txBody>
      </p:sp>
      <p:sp>
        <p:nvSpPr>
          <p:cNvPr id="4" name="Footer Placeholder 3">
            <a:extLst>
              <a:ext uri="{FF2B5EF4-FFF2-40B4-BE49-F238E27FC236}">
                <a16:creationId xmlns:a16="http://schemas.microsoft.com/office/drawing/2014/main" id="{5AF9DD7C-5FE1-4146-B453-6EDDC89EC3C1}"/>
              </a:ext>
            </a:extLst>
          </p:cNvPr>
          <p:cNvSpPr>
            <a:spLocks noGrp="1"/>
          </p:cNvSpPr>
          <p:nvPr>
            <p:ph type="ftr" sz="quarter" idx="11"/>
          </p:nvPr>
        </p:nvSpPr>
        <p:spPr/>
        <p:txBody>
          <a:bodyPr/>
          <a:lstStyle/>
          <a:p>
            <a:r>
              <a:rPr lang="en-US" dirty="0"/>
              <a:t>Center for Food Security and Public Health, Iowa State University, </a:t>
            </a:r>
            <a:r>
              <a:rPr lang="en-US" dirty="0" smtClean="0"/>
              <a:t>2018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743200"/>
            <a:ext cx="1728216" cy="1728216"/>
          </a:xfrm>
          <a:prstGeom prst="rect">
            <a:avLst/>
          </a:prstGeom>
        </p:spPr>
      </p:pic>
      <p:sp>
        <p:nvSpPr>
          <p:cNvPr id="6" name="Rectangle 5"/>
          <p:cNvSpPr/>
          <p:nvPr/>
        </p:nvSpPr>
        <p:spPr>
          <a:xfrm>
            <a:off x="3053764" y="6040716"/>
            <a:ext cx="3036472" cy="369332"/>
          </a:xfrm>
          <a:prstGeom prst="rect">
            <a:avLst/>
          </a:prstGeom>
        </p:spPr>
        <p:txBody>
          <a:bodyPr wrap="none">
            <a:spAutoFit/>
          </a:bodyPr>
          <a:lstStyle/>
          <a:p>
            <a:pPr algn="ctr"/>
            <a:r>
              <a:rPr lang="en-US" dirty="0">
                <a:hlinkClick r:id="rId4"/>
              </a:rPr>
              <a:t>http://poultrybiosecurity.org/</a:t>
            </a:r>
            <a:r>
              <a:rPr lang="en-US" dirty="0"/>
              <a:t> </a:t>
            </a:r>
          </a:p>
        </p:txBody>
      </p:sp>
    </p:spTree>
    <p:extLst>
      <p:ext uri="{BB962C8B-B14F-4D97-AF65-F5344CB8AC3E}">
        <p14:creationId xmlns:p14="http://schemas.microsoft.com/office/powerpoint/2010/main" val="23022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5325-D37F-4167-B080-6BE23D9C73DA}"/>
              </a:ext>
            </a:extLst>
          </p:cNvPr>
          <p:cNvSpPr>
            <a:spLocks noGrp="1"/>
          </p:cNvSpPr>
          <p:nvPr>
            <p:ph type="title"/>
          </p:nvPr>
        </p:nvSpPr>
        <p:spPr/>
        <p:txBody>
          <a:bodyPr/>
          <a:lstStyle/>
          <a:p>
            <a:r>
              <a:rPr lang="en-US" dirty="0"/>
              <a:t>Additional Training Tools</a:t>
            </a:r>
          </a:p>
        </p:txBody>
      </p:sp>
      <p:sp>
        <p:nvSpPr>
          <p:cNvPr id="3" name="Content Placeholder 2">
            <a:extLst>
              <a:ext uri="{FF2B5EF4-FFF2-40B4-BE49-F238E27FC236}">
                <a16:creationId xmlns:a16="http://schemas.microsoft.com/office/drawing/2014/main" id="{BBA26F29-0B24-4C55-9A92-56502CC68E52}"/>
              </a:ext>
            </a:extLst>
          </p:cNvPr>
          <p:cNvSpPr>
            <a:spLocks noGrp="1"/>
          </p:cNvSpPr>
          <p:nvPr>
            <p:ph idx="1"/>
          </p:nvPr>
        </p:nvSpPr>
        <p:spPr/>
        <p:txBody>
          <a:bodyPr>
            <a:normAutofit fontScale="92500" lnSpcReduction="10000"/>
          </a:bodyPr>
          <a:lstStyle/>
          <a:p>
            <a:r>
              <a:rPr lang="en-US" dirty="0" smtClean="0"/>
              <a:t>Handouts</a:t>
            </a:r>
          </a:p>
          <a:p>
            <a:pPr lvl="1"/>
            <a:r>
              <a:rPr lang="en-US" dirty="0"/>
              <a:t>Perimeter Buffer Area</a:t>
            </a:r>
          </a:p>
          <a:p>
            <a:pPr lvl="1"/>
            <a:r>
              <a:rPr lang="en-US" dirty="0" smtClean="0"/>
              <a:t>Line of Separation</a:t>
            </a:r>
          </a:p>
          <a:p>
            <a:pPr lvl="1"/>
            <a:r>
              <a:rPr lang="en-US" dirty="0" smtClean="0"/>
              <a:t>Biosecure Entry Procedure</a:t>
            </a:r>
          </a:p>
          <a:p>
            <a:pPr lvl="1"/>
            <a:r>
              <a:rPr lang="en-US" dirty="0" smtClean="0"/>
              <a:t>Personnel</a:t>
            </a:r>
          </a:p>
          <a:p>
            <a:pPr lvl="1"/>
            <a:r>
              <a:rPr lang="en-US" dirty="0" smtClean="0"/>
              <a:t>Wild Birds, Rodents, Insects</a:t>
            </a:r>
          </a:p>
          <a:p>
            <a:pPr lvl="1"/>
            <a:r>
              <a:rPr lang="en-US" dirty="0" smtClean="0"/>
              <a:t>Vehicles and Equipment</a:t>
            </a:r>
          </a:p>
          <a:p>
            <a:pPr lvl="1"/>
            <a:r>
              <a:rPr lang="en-US" dirty="0" smtClean="0"/>
              <a:t>Mortality Management</a:t>
            </a:r>
          </a:p>
          <a:p>
            <a:pPr lvl="1"/>
            <a:r>
              <a:rPr lang="en-US" dirty="0" smtClean="0"/>
              <a:t>Manure, Litter Management</a:t>
            </a:r>
          </a:p>
          <a:p>
            <a:r>
              <a:rPr lang="en-US" dirty="0" smtClean="0"/>
              <a:t>Signage</a:t>
            </a:r>
            <a:endParaRPr lang="en-US" dirty="0"/>
          </a:p>
        </p:txBody>
      </p:sp>
      <p:sp>
        <p:nvSpPr>
          <p:cNvPr id="4" name="Footer Placeholder 3">
            <a:extLst>
              <a:ext uri="{FF2B5EF4-FFF2-40B4-BE49-F238E27FC236}">
                <a16:creationId xmlns:a16="http://schemas.microsoft.com/office/drawing/2014/main" id="{D253D9E4-45F2-44ED-8BD8-E8BA70481F43}"/>
              </a:ext>
            </a:extLst>
          </p:cNvPr>
          <p:cNvSpPr>
            <a:spLocks noGrp="1"/>
          </p:cNvSpPr>
          <p:nvPr>
            <p:ph type="ftr" sz="quarter" idx="11"/>
          </p:nvPr>
        </p:nvSpPr>
        <p:spPr/>
        <p:txBody>
          <a:bodyPr/>
          <a:lstStyle/>
          <a:p>
            <a:r>
              <a:rPr lang="en-US" dirty="0"/>
              <a:t>Center for Food Security and Public Health, Iowa State University, </a:t>
            </a:r>
            <a:r>
              <a:rPr lang="en-US" dirty="0" smtClean="0"/>
              <a:t>2018</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465851"/>
            <a:ext cx="2457553" cy="3214323"/>
          </a:xfrm>
          <a:prstGeom prst="rect">
            <a:avLst/>
          </a:prstGeom>
          <a:ln>
            <a:solidFill>
              <a:schemeClr val="tx1"/>
            </a:solidFill>
          </a:ln>
          <a:effectLst>
            <a:outerShdw blurRad="114300" dist="38100" dir="2700000" sx="103000" sy="103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849230"/>
            <a:ext cx="2585454" cy="3376151"/>
          </a:xfrm>
          <a:prstGeom prst="rect">
            <a:avLst/>
          </a:prstGeom>
          <a:ln>
            <a:solidFill>
              <a:schemeClr val="tx1"/>
            </a:solidFill>
          </a:ln>
          <a:effectLst>
            <a:outerShdw blurRad="114300" dist="38100" dir="2700000" sx="103000" sy="103000" algn="tl" rotWithShape="0">
              <a:prstClr val="black">
                <a:alpha val="40000"/>
              </a:prstClr>
            </a:outerShdw>
          </a:effectLst>
        </p:spPr>
      </p:pic>
      <p:sp>
        <p:nvSpPr>
          <p:cNvPr id="8" name="Rectangle 7"/>
          <p:cNvSpPr/>
          <p:nvPr/>
        </p:nvSpPr>
        <p:spPr>
          <a:xfrm>
            <a:off x="3053764" y="6040716"/>
            <a:ext cx="3036472" cy="369332"/>
          </a:xfrm>
          <a:prstGeom prst="rect">
            <a:avLst/>
          </a:prstGeom>
        </p:spPr>
        <p:txBody>
          <a:bodyPr wrap="none">
            <a:spAutoFit/>
          </a:bodyPr>
          <a:lstStyle/>
          <a:p>
            <a:pPr algn="ctr"/>
            <a:r>
              <a:rPr lang="en-US" dirty="0">
                <a:hlinkClick r:id="rId5"/>
              </a:rPr>
              <a:t>http://poultrybiosecurity.org/</a:t>
            </a:r>
            <a:r>
              <a:rPr lang="en-US" dirty="0"/>
              <a:t> </a:t>
            </a:r>
          </a:p>
        </p:txBody>
      </p:sp>
    </p:spTree>
    <p:extLst>
      <p:ext uri="{BB962C8B-B14F-4D97-AF65-F5344CB8AC3E}">
        <p14:creationId xmlns:p14="http://schemas.microsoft.com/office/powerpoint/2010/main" val="29471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Perimeter Buffer Area (PBA) and Line of Separation (LOS)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00200"/>
            <a:ext cx="6959566" cy="4038600"/>
          </a:xfrm>
          <a:prstGeom prst="rect">
            <a:avLst/>
          </a:prstGeom>
          <a:ln>
            <a:solidFill>
              <a:schemeClr val="accent1"/>
            </a:solidFill>
          </a:ln>
        </p:spPr>
      </p:pic>
      <p:sp>
        <p:nvSpPr>
          <p:cNvPr id="4" name="Footer Placeholder 3"/>
          <p:cNvSpPr>
            <a:spLocks noGrp="1"/>
          </p:cNvSpPr>
          <p:nvPr>
            <p:ph type="ftr" sz="quarter" idx="11"/>
          </p:nvPr>
        </p:nvSpPr>
        <p:spPr/>
        <p:txBody>
          <a:bodyPr/>
          <a:lstStyle/>
          <a:p>
            <a:r>
              <a:rPr lang="en-US" dirty="0" smtClean="0"/>
              <a:t>Center for Food Security and Public Health, Iowa State University, 2018</a:t>
            </a:r>
            <a:endParaRPr lang="en-US" dirty="0"/>
          </a:p>
        </p:txBody>
      </p:sp>
      <p:sp>
        <p:nvSpPr>
          <p:cNvPr id="7" name="TextBox 6"/>
          <p:cNvSpPr txBox="1"/>
          <p:nvPr/>
        </p:nvSpPr>
        <p:spPr>
          <a:xfrm>
            <a:off x="603388" y="5715000"/>
            <a:ext cx="7886390" cy="646331"/>
          </a:xfrm>
          <a:prstGeom prst="rect">
            <a:avLst/>
          </a:prstGeom>
          <a:noFill/>
        </p:spPr>
        <p:txBody>
          <a:bodyPr wrap="square" rtlCol="0">
            <a:spAutoFit/>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More information can be found in the biosecurity checklist, information manual, and templates at </a:t>
            </a:r>
            <a:r>
              <a:rPr lang="en-US" dirty="0" smtClean="0">
                <a:latin typeface="Verdana" panose="020B0604030504040204" pitchFamily="34" charset="0"/>
                <a:ea typeface="Verdana" panose="020B0604030504040204" pitchFamily="34" charset="0"/>
                <a:cs typeface="Verdana" panose="020B0604030504040204" pitchFamily="34" charset="0"/>
                <a:hlinkClick r:id="rId4"/>
              </a:rPr>
              <a:t>www.poultrybiosecurity.org</a:t>
            </a:r>
            <a:r>
              <a:rPr lang="en-US"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9776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4711</TotalTime>
  <Words>4365</Words>
  <Application>Microsoft Office PowerPoint</Application>
  <PresentationFormat>On-screen Show (4:3)</PresentationFormat>
  <Paragraphs>209</Paragraphs>
  <Slides>21</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Verdana</vt:lpstr>
      <vt:lpstr>Wingdings</vt:lpstr>
      <vt:lpstr>Presentation1</vt:lpstr>
      <vt:lpstr>Implementation of Poultry Biosecurity</vt:lpstr>
      <vt:lpstr>Why Biosecurity is Important</vt:lpstr>
      <vt:lpstr>Responsibilities</vt:lpstr>
      <vt:lpstr>Site-Specific Written  Biosecurity Plan</vt:lpstr>
      <vt:lpstr>Resources for Creating the Written Plan</vt:lpstr>
      <vt:lpstr>Training—Essential Personnel</vt:lpstr>
      <vt:lpstr>Training—All Who Enter</vt:lpstr>
      <vt:lpstr>Additional Training Tools</vt:lpstr>
      <vt:lpstr>Perimeter Buffer Area (PBA) and Line of Separation (LOS)</vt:lpstr>
      <vt:lpstr>Personnel</vt:lpstr>
      <vt:lpstr>Wild Birds, Rodents,  and Insects</vt:lpstr>
      <vt:lpstr>Vehicles and Equipment</vt:lpstr>
      <vt:lpstr>Cleaning and Disinfection (C&amp;D)</vt:lpstr>
      <vt:lpstr>Morbidity, Mortality</vt:lpstr>
      <vt:lpstr>Manure and Litter Management</vt:lpstr>
      <vt:lpstr>Replacement Poultry</vt:lpstr>
      <vt:lpstr>Water Supplies</vt:lpstr>
      <vt:lpstr>Feed and Replacement Litter</vt:lpstr>
      <vt:lpstr>Auditing</vt:lpstr>
      <vt:lpstr>Congratulations!</vt:lpstr>
      <vt:lpstr>PowerPoint Presentation</vt:lpstr>
    </vt:vector>
  </TitlesOfParts>
  <Company>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 Training</dc:title>
  <dc:creator>Leedom Larson, Kerry R [CFSPH]</dc:creator>
  <cp:lastModifiedBy>Lee, Molly J [CFSPH]</cp:lastModifiedBy>
  <cp:revision>155</cp:revision>
  <dcterms:created xsi:type="dcterms:W3CDTF">2015-09-09T16:11:47Z</dcterms:created>
  <dcterms:modified xsi:type="dcterms:W3CDTF">2018-10-15T21:14:20Z</dcterms:modified>
</cp:coreProperties>
</file>